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7"/>
  </p:notesMasterIdLst>
  <p:sldIdLst>
    <p:sldId id="256" r:id="rId2"/>
    <p:sldId id="261" r:id="rId3"/>
    <p:sldId id="264" r:id="rId4"/>
    <p:sldId id="305" r:id="rId5"/>
    <p:sldId id="306" r:id="rId6"/>
    <p:sldId id="307" r:id="rId7"/>
    <p:sldId id="309" r:id="rId8"/>
    <p:sldId id="310" r:id="rId9"/>
    <p:sldId id="303" r:id="rId10"/>
    <p:sldId id="308" r:id="rId11"/>
    <p:sldId id="286" r:id="rId12"/>
    <p:sldId id="311" r:id="rId13"/>
    <p:sldId id="312" r:id="rId14"/>
    <p:sldId id="313" r:id="rId15"/>
    <p:sldId id="302" r:id="rId16"/>
    <p:sldId id="301" r:id="rId17"/>
    <p:sldId id="314" r:id="rId18"/>
    <p:sldId id="315" r:id="rId19"/>
    <p:sldId id="316" r:id="rId20"/>
    <p:sldId id="317" r:id="rId21"/>
    <p:sldId id="318" r:id="rId22"/>
    <p:sldId id="319" r:id="rId23"/>
    <p:sldId id="320" r:id="rId24"/>
    <p:sldId id="321" r:id="rId25"/>
    <p:sldId id="322" r:id="rId2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1pPr>
    <a:lvl2pPr marL="0" marR="0" indent="4572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2pPr>
    <a:lvl3pPr marL="0" marR="0" indent="9144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3pPr>
    <a:lvl4pPr marL="0" marR="0" indent="13716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4pPr>
    <a:lvl5pPr marL="0" marR="0" indent="18288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5pPr>
    <a:lvl6pPr marL="0" marR="0" indent="22860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6pPr>
    <a:lvl7pPr marL="0" marR="0" indent="27432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7pPr>
    <a:lvl8pPr marL="0" marR="0" indent="32004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8pPr>
    <a:lvl9pPr marL="0" marR="0" indent="3657600" algn="l" defTabSz="24384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Graphik"/>
        <a:ea typeface="Graphik"/>
        <a:cs typeface="Graphik"/>
        <a:sym typeface="Graphik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00A1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13B100"/>
          </a:solidFill>
        </a:fill>
      </a:tcStyle>
    </a:firstCol>
    <a:lastRow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FFFFFF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552055"/>
              <a:lumOff val="-12548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ff" i="off">
        <a:font>
          <a:latin typeface="Graphik Medium"/>
          <a:ea typeface="Graphik Medium"/>
          <a:cs typeface="Graphik Medium"/>
        </a:font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raphik Medium"/>
          <a:ea typeface="Graphik Medium"/>
          <a:cs typeface="Graphik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Graphik"/>
          <a:ea typeface="Graphik"/>
          <a:cs typeface="Graphik"/>
        </a:font>
        <a:srgbClr val="000000"/>
      </a:tcTxStyle>
      <a:tcStyle>
        <a:tcBdr>
          <a:left>
            <a:ln w="12700" cap="flat">
              <a:solidFill>
                <a:srgbClr val="C8C8C8"/>
              </a:solidFill>
              <a:prstDash val="solid"/>
              <a:miter lim="400000"/>
            </a:ln>
          </a:left>
          <a:right>
            <a:ln w="12700" cap="flat">
              <a:solidFill>
                <a:srgbClr val="C8C8C8"/>
              </a:solidFill>
              <a:prstDash val="solid"/>
              <a:miter lim="400000"/>
            </a:ln>
          </a:right>
          <a:top>
            <a:ln w="12700" cap="flat">
              <a:solidFill>
                <a:srgbClr val="C8C8C8"/>
              </a:solidFill>
              <a:prstDash val="solid"/>
              <a:miter lim="400000"/>
            </a:ln>
          </a:top>
          <a:bottom>
            <a:ln w="12700" cap="flat">
              <a:solidFill>
                <a:srgbClr val="C8C8C8"/>
              </a:solidFill>
              <a:prstDash val="solid"/>
              <a:miter lim="400000"/>
            </a:ln>
          </a:bottom>
          <a:insideH>
            <a:ln w="12700" cap="flat">
              <a:solidFill>
                <a:srgbClr val="C8C8C8"/>
              </a:solidFill>
              <a:prstDash val="solid"/>
              <a:miter lim="400000"/>
            </a:ln>
          </a:insideH>
          <a:insideV>
            <a:ln w="12700" cap="flat">
              <a:solidFill>
                <a:srgbClr val="C8C8C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9A9A9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64646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013"/>
  </p:normalViewPr>
  <p:slideViewPr>
    <p:cSldViewPr snapToGrid="0">
      <p:cViewPr varScale="1">
        <p:scale>
          <a:sx n="28" d="100"/>
          <a:sy n="28" d="100"/>
        </p:scale>
        <p:origin x="1464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9" name="Shape 16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Un puntatore è fondamentalmente una variabile speciale che, invece di contenere un valore diretto come un numero o un carattere, contiene l'</a:t>
            </a:r>
            <a:r>
              <a:rPr lang="it-IT" b="1"/>
              <a:t>indirizzo di memoria</a:t>
            </a:r>
            <a:r>
              <a:rPr lang="it-IT"/>
              <a:t> dove si trova un'altra variabile.</a:t>
            </a:r>
          </a:p>
          <a:p>
            <a:r>
              <a:rPr lang="it-IT"/>
              <a:t>Immaginate la memoria del computer come un grande condominio con migliaia di appartamenti numerati. Ogni variabile vive in un appartamento specifico. Un puntatore è come un bigliettino con scritto il numero dell'appartamento dove abita una particolare variabile.</a:t>
            </a:r>
          </a:p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326362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8352B1-EC42-F108-8887-66F23731A4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318A2F1E-DFA1-92A7-3F22-54AD79673E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6F396D68-8DC2-CF21-2303-368D606EF1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648749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42D8FA-2FA4-A6A1-2A18-1783C387D0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EF45D8DE-365D-8CFA-F963-4152A1F6A6F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868042CA-8455-54A3-51C0-9CDA155742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032673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F1D041-0DFD-E410-32DD-CCEA4E02AE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13AA7200-F08B-B0B2-B908-48DECBE6DE6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F6DEBB93-FE8F-8806-3B55-EC5E2DBDA7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81482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D7E6E6-E795-8FF4-B13A-C16B2F804E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82FDB41D-B841-E07B-EBA0-FACB331C02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6F476044-BA87-BB8C-06DB-2A114C5995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Immaginate di dover gestire le informazioni di uno studente: nome, cognome, età, voto medio, numero di matricola. Senza le </a:t>
            </a:r>
            <a:r>
              <a:rPr lang="it-IT" err="1"/>
              <a:t>struct</a:t>
            </a:r>
            <a:r>
              <a:rPr lang="it-IT"/>
              <a:t>, dovreste creare variabili separate per ogni dato:</a:t>
            </a:r>
          </a:p>
        </p:txBody>
      </p:sp>
    </p:spTree>
    <p:extLst>
      <p:ext uri="{BB962C8B-B14F-4D97-AF65-F5344CB8AC3E}">
        <p14:creationId xmlns:p14="http://schemas.microsoft.com/office/powerpoint/2010/main" val="152844905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E154DD-B80E-CB83-3AA8-A6BEF53F14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AC65D606-A2BE-6352-2D94-5BCB2BBAE04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1B73CD0B-5D24-3427-3B55-FF852632F8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9196323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01D733-ED9F-5490-ECF6-BABB4E52B9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BE165345-8143-5C6E-3B35-BA207FB25F6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9B529169-6CB8-8E10-467A-C8D1F697DC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Esempio </a:t>
            </a:r>
            <a:r>
              <a:rPr lang="it-IT" err="1"/>
              <a:t>automobile.c</a:t>
            </a:r>
            <a:endParaRPr lang="it-IT"/>
          </a:p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/>
              <a:t>Esempio </a:t>
            </a:r>
            <a:r>
              <a:rPr lang="it-IT" err="1"/>
              <a:t>contocorrente.c</a:t>
            </a:r>
            <a:endParaRPr lang="it-IT"/>
          </a:p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73262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42261C-6152-4B11-8CCE-531532CC83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8D5201E9-A8F4-AED2-A4CD-D74D7012DCF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AEA489E5-C5FD-E329-25E0-E9282C6A9C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Esempio </a:t>
            </a:r>
            <a:r>
              <a:rPr lang="it-IT" err="1"/>
              <a:t>automobile.c</a:t>
            </a:r>
            <a:endParaRPr lang="it-IT"/>
          </a:p>
          <a:p>
            <a:pPr marL="0" marR="0" lvl="0" indent="0" defTabSz="457200" eaLnBrk="1" fontAlgn="auto" latinLnBrk="0" hangingPunct="1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/>
              <a:t>Esempio </a:t>
            </a:r>
            <a:r>
              <a:rPr lang="it-IT" err="1"/>
              <a:t>contocorrente.c</a:t>
            </a:r>
            <a:endParaRPr lang="it-IT"/>
          </a:p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3618252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7E30C3-1C87-DEDB-7D75-781FBBF7DB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7F180395-0B6F-5D33-C3ED-313E5E81CD3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AD24CA30-A0FF-5508-84D9-FA6A785F1E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L'accesso ai file è una delle operazioni più importanti nella programmazione C, permettendo ai nostri programmi di interagire con il sistema di archiviazione permanente. </a:t>
            </a:r>
          </a:p>
          <a:p>
            <a:endParaRPr lang="it-IT"/>
          </a:p>
          <a:p>
            <a:r>
              <a:rPr lang="it-IT"/>
              <a:t>A differenza delle variabili che esistono solo durante l'esecuzione del programma, i file ci consentono di salvare dati che persistono anche dopo la chiusura dell'applicazione.</a:t>
            </a:r>
          </a:p>
          <a:p>
            <a:endParaRPr lang="it-IT"/>
          </a:p>
          <a:p>
            <a:r>
              <a:rPr lang="it-IT"/>
              <a:t>La gestione dei file in C segue un approccio procedurale e richiede sempre un controllo attento degli errori. Ogni operazione sui file può fallire per vari motivi: il file potrebbe non esistere, non avere i permessi corretti, o il disco potrebbe essere pieno.</a:t>
            </a:r>
          </a:p>
          <a:p>
            <a:endParaRPr lang="it-IT"/>
          </a:p>
          <a:p>
            <a:r>
              <a:rPr lang="it-IT"/>
              <a:t>La libreria </a:t>
            </a:r>
            <a:r>
              <a:rPr lang="it-IT" err="1"/>
              <a:t>stdio.h</a:t>
            </a:r>
            <a:r>
              <a:rPr lang="it-IT"/>
              <a:t> fornisce tutte le funzioni necessarie per lavorare con i file. Il cuore di questo sistema è il tipo FILE*, un puntatore a una struttura che rappresenta un file aperto. Questa struttura contiene informazioni come la posizione corrente nel file, il modo di apertura e lo stato del buffer.</a:t>
            </a:r>
          </a:p>
          <a:p>
            <a:r>
              <a:rPr lang="it-IT"/>
              <a:t>Quando lavoriamo con i file, non manipoliamo mai direttamente il contenuto del file, ma utilizziamo sempre questo puntatore come intermediario. È come avere una "chiave" che ci permette di accedere al file attraverso le funzioni della libreria standard.</a:t>
            </a:r>
          </a:p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174572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175D76-AADB-501F-9059-1CB54DBC78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2036D13F-6D44-B661-44CD-7F5603E7921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954C387E-C7FC-E2C7-23D3-B666EE779B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La funzione </a:t>
            </a:r>
            <a:r>
              <a:rPr lang="it-IT" err="1"/>
              <a:t>fopen</a:t>
            </a:r>
            <a:r>
              <a:rPr lang="it-IT"/>
              <a:t>() è il punto di partenza per qualsiasi operazione sui file. Richiede due parametri: il nome del file (con eventuale percorso) e la modalità di apertura. La modalità determina cosa possiamo fare con il file:</a:t>
            </a:r>
          </a:p>
          <a:p>
            <a:r>
              <a:rPr lang="it-IT" b="1"/>
              <a:t>"</a:t>
            </a:r>
            <a:r>
              <a:rPr lang="it-IT" b="1" err="1"/>
              <a:t>r</a:t>
            </a:r>
            <a:r>
              <a:rPr lang="it-IT" b="1"/>
              <a:t>"</a:t>
            </a:r>
            <a:r>
              <a:rPr lang="it-IT"/>
              <a:t> (</a:t>
            </a:r>
            <a:r>
              <a:rPr lang="it-IT" err="1"/>
              <a:t>read</a:t>
            </a:r>
            <a:r>
              <a:rPr lang="it-IT"/>
              <a:t>): apre per sola lettura. Il file deve esistere</a:t>
            </a:r>
          </a:p>
          <a:p>
            <a:r>
              <a:rPr lang="it-IT" b="1"/>
              <a:t>"</a:t>
            </a:r>
            <a:r>
              <a:rPr lang="it-IT" b="1" err="1"/>
              <a:t>w</a:t>
            </a:r>
            <a:r>
              <a:rPr lang="it-IT" b="1"/>
              <a:t>"</a:t>
            </a:r>
            <a:r>
              <a:rPr lang="it-IT"/>
              <a:t> (</a:t>
            </a:r>
            <a:r>
              <a:rPr lang="it-IT" err="1"/>
              <a:t>write</a:t>
            </a:r>
            <a:r>
              <a:rPr lang="it-IT"/>
              <a:t>): apre per scrittura, cancellando il contenuto esistente</a:t>
            </a:r>
          </a:p>
          <a:p>
            <a:r>
              <a:rPr lang="it-IT" b="1"/>
              <a:t>"a"</a:t>
            </a:r>
            <a:r>
              <a:rPr lang="it-IT"/>
              <a:t> (</a:t>
            </a:r>
            <a:r>
              <a:rPr lang="it-IT" err="1"/>
              <a:t>append</a:t>
            </a:r>
            <a:r>
              <a:rPr lang="it-IT"/>
              <a:t>): apre per aggiungere dati alla fine del file</a:t>
            </a:r>
          </a:p>
          <a:p>
            <a:r>
              <a:rPr lang="it-IT" b="1"/>
              <a:t>"</a:t>
            </a:r>
            <a:r>
              <a:rPr lang="it-IT" b="1" err="1"/>
              <a:t>r</a:t>
            </a:r>
            <a:r>
              <a:rPr lang="it-IT" b="1"/>
              <a:t>+"</a:t>
            </a:r>
            <a:r>
              <a:rPr lang="it-IT"/>
              <a:t>: apre per lettura e scrittura (il file deve esistere)</a:t>
            </a:r>
          </a:p>
          <a:p>
            <a:r>
              <a:rPr lang="it-IT" b="1"/>
              <a:t>"</a:t>
            </a:r>
            <a:r>
              <a:rPr lang="it-IT" b="1" err="1"/>
              <a:t>w</a:t>
            </a:r>
            <a:r>
              <a:rPr lang="it-IT" b="1"/>
              <a:t>+"</a:t>
            </a:r>
            <a:r>
              <a:rPr lang="it-IT"/>
              <a:t>: apre per lettura e scrittura (crea o sovrascrive il file)</a:t>
            </a:r>
          </a:p>
          <a:p>
            <a:r>
              <a:rPr lang="it-IT"/>
              <a:t>Il valore di ritorno è fondamentale: se l'operazione fallisce, </a:t>
            </a:r>
            <a:r>
              <a:rPr lang="it-IT" err="1"/>
              <a:t>fopen</a:t>
            </a:r>
            <a:r>
              <a:rPr lang="it-IT"/>
              <a:t>() restituisce NULL.</a:t>
            </a:r>
          </a:p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8456743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47CACB-542D-CF8F-98F4-B5199A7F4A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1665DD97-2644-94FD-7341-341493212D0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97CD8EDE-AB9A-8871-6681-00B145A6F3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Verificare sempre se fp != NULL dopo </a:t>
            </a:r>
            <a:r>
              <a:rPr lang="it-IT" err="1"/>
              <a:t>fopen</a:t>
            </a:r>
            <a:r>
              <a:rPr lang="it-IT"/>
              <a:t>() non è solo una buona pratica, è essenziale. Un tentativo di usare un puntatore NULL </a:t>
            </a:r>
            <a:r>
              <a:rPr lang="it-IT" err="1"/>
              <a:t>causarebbe</a:t>
            </a:r>
            <a:r>
              <a:rPr lang="it-IT"/>
              <a:t> un crash del programma. Gli errori più comuni includono:</a:t>
            </a:r>
          </a:p>
          <a:p>
            <a:r>
              <a:rPr lang="it-IT"/>
              <a:t>File inesistente (modalità "</a:t>
            </a:r>
            <a:r>
              <a:rPr lang="it-IT" err="1"/>
              <a:t>r</a:t>
            </a:r>
            <a:r>
              <a:rPr lang="it-IT"/>
              <a:t>")</a:t>
            </a:r>
          </a:p>
          <a:p>
            <a:r>
              <a:rPr lang="it-IT"/>
              <a:t>Permessi insufficienti</a:t>
            </a:r>
          </a:p>
          <a:p>
            <a:r>
              <a:rPr lang="it-IT"/>
              <a:t>Percorso non valido</a:t>
            </a:r>
          </a:p>
          <a:p>
            <a:r>
              <a:rPr lang="it-IT"/>
              <a:t>Disco pieno (modalità "</a:t>
            </a:r>
            <a:r>
              <a:rPr lang="it-IT" err="1"/>
              <a:t>w</a:t>
            </a:r>
            <a:r>
              <a:rPr lang="it-IT"/>
              <a:t>")</a:t>
            </a:r>
          </a:p>
          <a:p>
            <a:r>
              <a:rPr lang="it-IT"/>
              <a:t>Troppi file aperti contemporaneamente</a:t>
            </a:r>
          </a:p>
          <a:p>
            <a:r>
              <a:rPr lang="it-IT"/>
              <a:t>Un programma robusto deve sempre gestire questi casi e informare l'utente del problema in modo comprensibile.</a:t>
            </a:r>
          </a:p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187362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5D3DF1-C5BA-5DC0-24D4-A3742E75EA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373218BB-2543-A6CC-B78E-7D93B49A74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4A727E43-6420-388F-6B92-B6E29D89EA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Un puntatore è fondamentalmente una variabile speciale che, invece di contenere un valore diretto come un numero o un carattere, contiene l'</a:t>
            </a:r>
            <a:r>
              <a:rPr lang="it-IT" b="1"/>
              <a:t>indirizzo di memoria</a:t>
            </a:r>
            <a:r>
              <a:rPr lang="it-IT"/>
              <a:t> dove si trova un'altra variabile.</a:t>
            </a:r>
          </a:p>
          <a:p>
            <a:r>
              <a:rPr lang="it-IT"/>
              <a:t>Immaginate la memoria del computer come un grande condominio con migliaia di appartamenti numerati. Ogni variabile vive in un appartamento specifico. Un puntatore è come un bigliettino con scritto il numero dell'appartamento dove abita una particolare variabile.</a:t>
            </a:r>
          </a:p>
          <a:p>
            <a:endParaRPr lang="it-IT"/>
          </a:p>
          <a:p>
            <a:r>
              <a:rPr lang="it-IT" b="1"/>
              <a:t>Importanza del tipo</a:t>
            </a:r>
          </a:p>
          <a:p>
            <a:r>
              <a:rPr lang="it-IT"/>
              <a:t>Il tipo del puntatore è </a:t>
            </a:r>
            <a:r>
              <a:rPr lang="it-IT" b="1"/>
              <a:t>cruciale</a:t>
            </a:r>
            <a:r>
              <a:rPr lang="it-IT"/>
              <a:t> perché dice al compilatore:</a:t>
            </a:r>
          </a:p>
          <a:p>
            <a:r>
              <a:rPr lang="it-IT"/>
              <a:t>Quanti byte leggere quando </a:t>
            </a:r>
            <a:r>
              <a:rPr lang="it-IT" err="1"/>
              <a:t>dereferenzia</a:t>
            </a:r>
            <a:endParaRPr lang="it-IT"/>
          </a:p>
          <a:p>
            <a:r>
              <a:rPr lang="it-IT"/>
              <a:t>Come interpretare i dati</a:t>
            </a:r>
          </a:p>
          <a:p>
            <a:endParaRPr lang="it-IT"/>
          </a:p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798185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9BB9C9-4BAE-DCB5-843A-96C1932AE8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66C731EE-CB01-37B4-0594-E912D6404B2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8CA7AC8D-902B-C558-ED9A-389991A2B26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9967615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6A19A6-2A68-97D0-A431-322E1D5100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9E9D52D4-87F0-3CDF-1B45-B182943EDAE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BE6B57E8-EA97-9875-1142-27EFDD17D7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La funzione </a:t>
            </a:r>
            <a:r>
              <a:rPr lang="it-IT" err="1"/>
              <a:t>fscanf</a:t>
            </a:r>
            <a:r>
              <a:rPr lang="it-IT"/>
              <a:t>() legge dati formattati da un file, similmente a </a:t>
            </a:r>
            <a:r>
              <a:rPr lang="it-IT" err="1"/>
              <a:t>scanf</a:t>
            </a:r>
            <a:r>
              <a:rPr lang="it-IT"/>
              <a:t>() per l'input da tastiera. È molto utile quando i dati nel file hanno una struttura prevedibile. Tuttavia, bisogna fare attenzione ai formati di input e alla possibilità che i dati non corrispondano alle aspettative.</a:t>
            </a:r>
          </a:p>
          <a:p>
            <a:r>
              <a:rPr lang="it-IT"/>
              <a:t>Il valore di ritorno di </a:t>
            </a:r>
            <a:r>
              <a:rPr lang="it-IT" err="1"/>
              <a:t>fscanf</a:t>
            </a:r>
            <a:r>
              <a:rPr lang="it-IT"/>
              <a:t>() indica quanti elementi sono stati letti con successo, permettendo di verificare se la lettura è andata a buon fine.</a:t>
            </a:r>
          </a:p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7906732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E4A75F-D323-2EAC-E7EA-1CDDFBF531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90614EC4-63BF-AEFF-D372-63989EDE4D2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137FEA14-3FAD-DCD2-E3D7-D230C42034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Ogni file aperto deve essere chiuso con </a:t>
            </a:r>
            <a:r>
              <a:rPr lang="it-IT" err="1"/>
              <a:t>fclose</a:t>
            </a:r>
            <a:r>
              <a:rPr lang="it-IT"/>
              <a:t>(). Questa operazione:</a:t>
            </a:r>
          </a:p>
          <a:p>
            <a:r>
              <a:rPr lang="it-IT"/>
              <a:t>Libera le risorse di sistema</a:t>
            </a:r>
          </a:p>
          <a:p>
            <a:r>
              <a:rPr lang="it-IT"/>
              <a:t>Garantisce che tutti i dati bufferizzati vengano scritti</a:t>
            </a:r>
          </a:p>
          <a:p>
            <a:r>
              <a:rPr lang="it-IT"/>
              <a:t>Evita perdite di memoria</a:t>
            </a:r>
          </a:p>
          <a:p>
            <a:r>
              <a:rPr lang="it-IT"/>
              <a:t>Rispetta i limiti del sistema sui file aperti</a:t>
            </a:r>
          </a:p>
          <a:p>
            <a:r>
              <a:rPr lang="it-IT"/>
              <a:t>Dimenticare di chiudere i file può causare problemi di performance e, nei casi peggiori, perdita di dati.</a:t>
            </a:r>
          </a:p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0944886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18CAD8-6385-5F42-3B6E-FB2459715E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3C71B3DD-25B4-6C7A-1FDF-5998BC05721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7F86B122-537B-3EA2-C291-D12E413567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340991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C12219-952A-FBC4-5A0D-558495E42B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66FEF07E-CD9F-90AE-980A-CF1D386A164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9516C260-0BA8-3330-2C9B-374B09B55A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Un puntatore è fondamentalmente una variabile speciale che, invece di contenere un valore diretto come un numero o un carattere, contiene l'</a:t>
            </a:r>
            <a:r>
              <a:rPr lang="it-IT" b="1"/>
              <a:t>indirizzo di memoria</a:t>
            </a:r>
            <a:r>
              <a:rPr lang="it-IT"/>
              <a:t> dove si trova un'altra variabile.</a:t>
            </a:r>
          </a:p>
          <a:p>
            <a:r>
              <a:rPr lang="it-IT"/>
              <a:t>Immaginate la memoria del computer come un grande condominio con migliaia di appartamenti numerati. Ogni variabile vive in un appartamento specifico. Un puntatore è come un bigliettino con scritto il numero dell'appartamento dove abita una particolare variabile.</a:t>
            </a:r>
          </a:p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448906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91560C-295E-1C18-C1F3-ED4B429B03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AC8EBBBD-73E1-4178-4C97-8E4667911DB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01A74102-0B7B-4314-A46F-7F191C4741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05275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76155B-3BC6-8F72-FDC8-20993202FD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76917355-9F4C-F57A-F44C-5F358D5DCCF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6D37F1E3-101D-5118-1435-E522D552B6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740054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F4D882-DA4E-9E4B-B683-7BC8AE364D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827700B5-2699-E9DB-3110-8080F7DDFF9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5C474525-B9A1-53F5-FAE6-DDDAEDD5853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314700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D2C623-EAEB-C53A-C9EE-5957BD3CC2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96E5C390-73E0-60D9-F4ED-68907C08F6D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2AEF2952-9DF6-B710-357C-913904B8AD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596594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60FDEE-4282-84B8-C870-7512FB0565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2A34BE5D-667E-EBA0-89E1-4E7F50818A2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8AD7C1A2-69A6-A4FF-7815-63D1D65DBB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Vedi come sintassi array</a:t>
            </a:r>
          </a:p>
          <a:p>
            <a:endParaRPr lang="it-IT"/>
          </a:p>
          <a:p>
            <a:r>
              <a:rPr lang="it-IT" err="1"/>
              <a:t>int</a:t>
            </a:r>
            <a:r>
              <a:rPr lang="it-IT"/>
              <a:t> ciao [] = {3, 4, 2,1, 21};</a:t>
            </a:r>
          </a:p>
          <a:p>
            <a:r>
              <a:rPr lang="it-IT"/>
              <a:t>double sa [] = {23323.-23323.232, 23.12},</a:t>
            </a:r>
          </a:p>
          <a:p>
            <a:r>
              <a:rPr lang="it-IT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518816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6BDC18-63C2-60E4-6191-CDD1EDA04B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AAE98C0E-93AB-0B4C-E640-694E2392BAE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9BA3FC1F-6812-06DA-8F67-460846148B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462564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olo presentazione"/>
          <p:cNvSpPr txBox="1">
            <a:spLocks noGrp="1"/>
          </p:cNvSpPr>
          <p:nvPr>
            <p:ph type="title" hasCustomPrompt="1"/>
          </p:nvPr>
        </p:nvSpPr>
        <p:spPr>
          <a:xfrm>
            <a:off x="1270000" y="3289300"/>
            <a:ext cx="21844000" cy="3879454"/>
          </a:xfrm>
          <a:prstGeom prst="rect">
            <a:avLst/>
          </a:prstGeom>
        </p:spPr>
        <p:txBody>
          <a:bodyPr/>
          <a:lstStyle>
            <a:lvl1pPr defTabSz="2438338">
              <a:lnSpc>
                <a:spcPct val="90000"/>
              </a:lnSpc>
              <a:defRPr sz="11600" spc="-3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r>
              <a:t>Titolo presentazione</a:t>
            </a:r>
          </a:p>
        </p:txBody>
      </p:sp>
      <p:sp>
        <p:nvSpPr>
          <p:cNvPr id="12" name="Autore e data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12160429"/>
            <a:ext cx="21844000" cy="694056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3500">
                <a:latin typeface="Graphik-Medium"/>
                <a:ea typeface="Graphik-Medium"/>
                <a:cs typeface="Graphik-Medium"/>
                <a:sym typeface="Graphik Medium"/>
              </a:defRPr>
            </a:lvl1pPr>
          </a:lstStyle>
          <a:p>
            <a:r>
              <a:t>Autore e data</a:t>
            </a:r>
          </a:p>
        </p:txBody>
      </p:sp>
      <p:sp>
        <p:nvSpPr>
          <p:cNvPr id="13" name="Corpo livello uno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70000" y="6985000"/>
            <a:ext cx="21844000" cy="2512352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Graphik-Medium"/>
                <a:ea typeface="Graphik-Medium"/>
                <a:cs typeface="Graphik-Medium"/>
                <a:sym typeface="Graphik Medium"/>
              </a:defRPr>
            </a:lvl1pPr>
            <a:lvl2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Graphik-Medium"/>
                <a:ea typeface="Graphik-Medium"/>
                <a:cs typeface="Graphik-Medium"/>
                <a:sym typeface="Graphik Medium"/>
              </a:defRPr>
            </a:lvl2pPr>
            <a:lvl3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Graphik-Medium"/>
                <a:ea typeface="Graphik-Medium"/>
                <a:cs typeface="Graphik-Medium"/>
                <a:sym typeface="Graphik Medium"/>
              </a:defRPr>
            </a:lvl3pPr>
            <a:lvl4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Graphik-Medium"/>
                <a:ea typeface="Graphik-Medium"/>
                <a:cs typeface="Graphik-Medium"/>
                <a:sym typeface="Graphik Medium"/>
              </a:defRPr>
            </a:lvl4pPr>
            <a:lvl5pPr marL="0" indent="0" algn="ctr" defTabSz="825500">
              <a:spcBef>
                <a:spcPts val="0"/>
              </a:spcBef>
              <a:buClrTx/>
              <a:buSzTx/>
              <a:buNone/>
              <a:defRPr sz="6400">
                <a:latin typeface="Graphik-Medium"/>
                <a:ea typeface="Graphik-Medium"/>
                <a:cs typeface="Graphik-Medium"/>
                <a:sym typeface="Graphik Medium"/>
              </a:defRPr>
            </a:lvl5pPr>
          </a:lstStyle>
          <a:p>
            <a:r>
              <a:t>Sottotitolo presentazione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Attribuzion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11155086"/>
            <a:ext cx="21844000" cy="832613"/>
          </a:xfrm>
          <a:prstGeom prst="rect">
            <a:avLst/>
          </a:prstGeom>
        </p:spPr>
        <p:txBody>
          <a:bodyPr anchor="ctr"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latin typeface="Graphik-Medium"/>
                <a:ea typeface="Graphik-Medium"/>
                <a:cs typeface="Graphik-Medium"/>
                <a:sym typeface="Graphik Medium"/>
              </a:defRPr>
            </a:lvl1pPr>
          </a:lstStyle>
          <a:p>
            <a:r>
              <a:t>Attribuzione</a:t>
            </a:r>
          </a:p>
        </p:txBody>
      </p:sp>
      <p:sp>
        <p:nvSpPr>
          <p:cNvPr id="136" name="Corpo livello uno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5141969"/>
            <a:ext cx="21844000" cy="3430191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8400" spc="-168"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5pPr>
          </a:lstStyle>
          <a:p>
            <a:r>
              <a:t>“Citazione degna di nota”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37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 - 3 per 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Due meduse su sfondo di colore rosa"/>
          <p:cNvSpPr>
            <a:spLocks noGrp="1"/>
          </p:cNvSpPr>
          <p:nvPr>
            <p:ph type="pic" sz="half" idx="21"/>
          </p:nvPr>
        </p:nvSpPr>
        <p:spPr>
          <a:xfrm>
            <a:off x="12192000" y="4813300"/>
            <a:ext cx="12192000" cy="920794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5" name="Due meduse che si toccano su sfondo di colore blu scuro"/>
          <p:cNvSpPr>
            <a:spLocks noGrp="1"/>
          </p:cNvSpPr>
          <p:nvPr>
            <p:ph type="pic" sz="half" idx="22"/>
          </p:nvPr>
        </p:nvSpPr>
        <p:spPr>
          <a:xfrm>
            <a:off x="12192000" y="-628650"/>
            <a:ext cx="12192000" cy="8128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6" name="Due meduse su sfondo di colore blu"/>
          <p:cNvSpPr>
            <a:spLocks noGrp="1"/>
          </p:cNvSpPr>
          <p:nvPr>
            <p:ph type="pic" idx="23"/>
          </p:nvPr>
        </p:nvSpPr>
        <p:spPr>
          <a:xfrm>
            <a:off x="-4203700" y="0"/>
            <a:ext cx="20574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7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Due meduse che si toccano su sfondo di colore blu scuro"/>
          <p:cNvSpPr>
            <a:spLocks noGrp="1"/>
          </p:cNvSpPr>
          <p:nvPr>
            <p:ph type="pic" idx="21"/>
          </p:nvPr>
        </p:nvSpPr>
        <p:spPr>
          <a:xfrm>
            <a:off x="0" y="-1270000"/>
            <a:ext cx="24384000" cy="162560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55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olo e f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Due meduse su sfondo di colore blu"/>
          <p:cNvSpPr>
            <a:spLocks noGrp="1"/>
          </p:cNvSpPr>
          <p:nvPr>
            <p:ph type="pic" idx="21"/>
          </p:nvPr>
        </p:nvSpPr>
        <p:spPr>
          <a:xfrm>
            <a:off x="7962900" y="-25400"/>
            <a:ext cx="20650200" cy="1376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Titolo"/>
          <p:cNvSpPr txBox="1">
            <a:spLocks noGrp="1"/>
          </p:cNvSpPr>
          <p:nvPr>
            <p:ph type="title" hasCustomPrompt="1"/>
          </p:nvPr>
        </p:nvSpPr>
        <p:spPr>
          <a:xfrm>
            <a:off x="1270000" y="3885108"/>
            <a:ext cx="9652000" cy="3200203"/>
          </a:xfrm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FF00D8"/>
                    </a:gs>
                    <a:gs pos="100000">
                      <a:srgbClr val="FF542E"/>
                    </a:gs>
                  </a:gsLst>
                  <a:lin ang="3960000" scaled="0"/>
                </a:gradFill>
              </a:defRPr>
            </a:lvl1pPr>
          </a:lstStyle>
          <a:p>
            <a:r>
              <a:t>Titolo</a:t>
            </a:r>
          </a:p>
        </p:txBody>
      </p:sp>
      <p:sp>
        <p:nvSpPr>
          <p:cNvPr id="34" name="Corpo livello uno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70000" y="6845300"/>
            <a:ext cx="9652000" cy="56642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Graphik-Medium"/>
                <a:ea typeface="Graphik-Medium"/>
                <a:cs typeface="Graphik-Medium"/>
                <a:sym typeface="Graphik Medium"/>
              </a:defRPr>
            </a:lvl1pPr>
            <a:lvl2pPr marL="0" indent="457200" algn="ctr" defTabSz="825500">
              <a:spcBef>
                <a:spcPts val="0"/>
              </a:spcBef>
              <a:buClrTx/>
              <a:buSzTx/>
              <a:buNone/>
              <a:defRPr sz="5400">
                <a:latin typeface="Graphik-Medium"/>
                <a:ea typeface="Graphik-Medium"/>
                <a:cs typeface="Graphik-Medium"/>
                <a:sym typeface="Graphik Medium"/>
              </a:defRPr>
            </a:lvl2pPr>
            <a:lvl3pPr marL="0" indent="914400" algn="ctr" defTabSz="825500">
              <a:spcBef>
                <a:spcPts val="0"/>
              </a:spcBef>
              <a:buClrTx/>
              <a:buSzTx/>
              <a:buNone/>
              <a:defRPr sz="5400">
                <a:latin typeface="Graphik-Medium"/>
                <a:ea typeface="Graphik-Medium"/>
                <a:cs typeface="Graphik-Medium"/>
                <a:sym typeface="Graphik Medium"/>
              </a:defRPr>
            </a:lvl3pPr>
            <a:lvl4pPr marL="0" indent="1371600" algn="ctr" defTabSz="825500">
              <a:spcBef>
                <a:spcPts val="0"/>
              </a:spcBef>
              <a:buClrTx/>
              <a:buSzTx/>
              <a:buNone/>
              <a:defRPr sz="5400">
                <a:latin typeface="Graphik-Medium"/>
                <a:ea typeface="Graphik-Medium"/>
                <a:cs typeface="Graphik-Medium"/>
                <a:sym typeface="Graphik Medium"/>
              </a:defRPr>
            </a:lvl4pPr>
            <a:lvl5pPr marL="0" indent="1828800" algn="ctr" defTabSz="825500">
              <a:spcBef>
                <a:spcPts val="0"/>
              </a:spcBef>
              <a:buClrTx/>
              <a:buSzTx/>
              <a:buNone/>
              <a:defRPr sz="5400">
                <a:latin typeface="Graphik-Medium"/>
                <a:ea typeface="Graphik-Medium"/>
                <a:cs typeface="Graphik-Medium"/>
                <a:sym typeface="Graphik Medium"/>
              </a:defRPr>
            </a:lvl5pPr>
          </a:lstStyle>
          <a:p>
            <a:r>
              <a:t>Sottotitolo diapositiva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olo ed ele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itolo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Titolo</a:t>
            </a:r>
          </a:p>
        </p:txBody>
      </p:sp>
      <p:sp>
        <p:nvSpPr>
          <p:cNvPr id="43" name="Sottotitolo diapositiva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21336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Graphik-Medium"/>
                <a:ea typeface="Graphik-Medium"/>
                <a:cs typeface="Graphik-Medium"/>
                <a:sym typeface="Graphik Medium"/>
              </a:defRPr>
            </a:lvl1pPr>
          </a:lstStyle>
          <a:p>
            <a:r>
              <a:t>Sottotitolo diapositiva</a:t>
            </a:r>
          </a:p>
        </p:txBody>
      </p:sp>
      <p:sp>
        <p:nvSpPr>
          <p:cNvPr id="44" name="Corpo livello uno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Testo elenco puntato diapositiva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Ele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Corpo livello uno…"/>
          <p:cNvSpPr txBox="1">
            <a:spLocks noGrp="1"/>
          </p:cNvSpPr>
          <p:nvPr>
            <p:ph type="body" idx="1" hasCustomPrompt="1"/>
          </p:nvPr>
        </p:nvSpPr>
        <p:spPr>
          <a:xfrm>
            <a:off x="1270000" y="4269316"/>
            <a:ext cx="21844000" cy="8432801"/>
          </a:xfrm>
          <a:prstGeom prst="rect">
            <a:avLst/>
          </a:prstGeom>
        </p:spPr>
        <p:txBody>
          <a:bodyPr numCol="2" spcCol="1092200"/>
          <a:lstStyle/>
          <a:p>
            <a:r>
              <a:t>Testo elenco puntato diapositiva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olo, elenco e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Due meduse su sfondo di colore rosa"/>
          <p:cNvSpPr>
            <a:spLocks noGrp="1"/>
          </p:cNvSpPr>
          <p:nvPr>
            <p:ph type="pic" idx="21"/>
          </p:nvPr>
        </p:nvSpPr>
        <p:spPr>
          <a:xfrm>
            <a:off x="10185400" y="0"/>
            <a:ext cx="18161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1" name="Titolo"/>
          <p:cNvSpPr txBox="1">
            <a:spLocks noGrp="1"/>
          </p:cNvSpPr>
          <p:nvPr>
            <p:ph type="title" hasCustomPrompt="1"/>
          </p:nvPr>
        </p:nvSpPr>
        <p:spPr>
          <a:xfrm>
            <a:off x="1270000" y="838200"/>
            <a:ext cx="9652000" cy="1549400"/>
          </a:xfrm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5E03FF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r>
              <a:t>Titolo</a:t>
            </a:r>
          </a:p>
        </p:txBody>
      </p:sp>
      <p:sp>
        <p:nvSpPr>
          <p:cNvPr id="62" name="Corpo livello uno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4267200"/>
            <a:ext cx="9652000" cy="8432800"/>
          </a:xfrm>
          <a:prstGeom prst="rect">
            <a:avLst/>
          </a:prstGeom>
        </p:spPr>
        <p:txBody>
          <a:bodyPr/>
          <a:lstStyle/>
          <a:p>
            <a:r>
              <a:t>Testo elenco puntato diapositiva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3" name="Sottotitolo diapositiva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70000" y="2133600"/>
            <a:ext cx="9652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Graphik-Medium"/>
                <a:ea typeface="Graphik-Medium"/>
                <a:cs typeface="Graphik-Medium"/>
                <a:sym typeface="Graphik Medium"/>
              </a:defRPr>
            </a:lvl1pPr>
          </a:lstStyle>
          <a:p>
            <a:r>
              <a:t>Sottotitolo diapositiva</a:t>
            </a:r>
          </a:p>
        </p:txBody>
      </p:sp>
      <p:sp>
        <p:nvSpPr>
          <p:cNvPr id="64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olo, elenco e diretta picco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itolo"/>
          <p:cNvSpPr txBox="1">
            <a:spLocks noGrp="1"/>
          </p:cNvSpPr>
          <p:nvPr>
            <p:ph type="title" hasCustomPrompt="1"/>
          </p:nvPr>
        </p:nvSpPr>
        <p:spPr>
          <a:xfrm>
            <a:off x="1270000" y="838200"/>
            <a:ext cx="9652000" cy="1549400"/>
          </a:xfrm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5E03FF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r>
              <a:t>Titolo</a:t>
            </a:r>
          </a:p>
        </p:txBody>
      </p:sp>
      <p:sp>
        <p:nvSpPr>
          <p:cNvPr id="72" name="Corpo livello uno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4267200"/>
            <a:ext cx="9652000" cy="8432800"/>
          </a:xfrm>
          <a:prstGeom prst="rect">
            <a:avLst/>
          </a:prstGeom>
        </p:spPr>
        <p:txBody>
          <a:bodyPr/>
          <a:lstStyle/>
          <a:p>
            <a:r>
              <a:t>Testo elenco puntato diapositiva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73" name="Sottotitolo diapositiva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2133600"/>
            <a:ext cx="9652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Graphik-Medium"/>
                <a:ea typeface="Graphik-Medium"/>
                <a:cs typeface="Graphik-Medium"/>
                <a:sym typeface="Graphik Medium"/>
              </a:defRPr>
            </a:lvl1pPr>
          </a:lstStyle>
          <a:p>
            <a:r>
              <a:t>Sottotitolo diapositiva</a:t>
            </a:r>
          </a:p>
        </p:txBody>
      </p:sp>
      <p:sp>
        <p:nvSpPr>
          <p:cNvPr id="74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olo, elenco e diretta gra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itolo"/>
          <p:cNvSpPr txBox="1">
            <a:spLocks noGrp="1"/>
          </p:cNvSpPr>
          <p:nvPr>
            <p:ph type="title" hasCustomPrompt="1"/>
          </p:nvPr>
        </p:nvSpPr>
        <p:spPr>
          <a:xfrm>
            <a:off x="1270000" y="838200"/>
            <a:ext cx="9652000" cy="1549400"/>
          </a:xfrm>
          <a:prstGeom prst="rect">
            <a:avLst/>
          </a:prstGeom>
        </p:spPr>
        <p:txBody>
          <a:bodyPr/>
          <a:lstStyle>
            <a:lvl1pPr>
              <a:defRPr>
                <a:gradFill flip="none" rotWithShape="1">
                  <a:gsLst>
                    <a:gs pos="0">
                      <a:srgbClr val="5E03FF"/>
                    </a:gs>
                    <a:gs pos="100000">
                      <a:srgbClr val="FF00F7"/>
                    </a:gs>
                  </a:gsLst>
                  <a:lin ang="3960000" scaled="0"/>
                </a:gradFill>
              </a:defRPr>
            </a:lvl1pPr>
          </a:lstStyle>
          <a:p>
            <a:r>
              <a:t>Titolo</a:t>
            </a:r>
          </a:p>
        </p:txBody>
      </p:sp>
      <p:sp>
        <p:nvSpPr>
          <p:cNvPr id="82" name="Corpo livello uno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4267200"/>
            <a:ext cx="9652000" cy="8432800"/>
          </a:xfrm>
          <a:prstGeom prst="rect">
            <a:avLst/>
          </a:prstGeom>
        </p:spPr>
        <p:txBody>
          <a:bodyPr/>
          <a:lstStyle/>
          <a:p>
            <a:r>
              <a:t>Testo elenco puntato diapositiva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83" name="Sottotitolo diapositiva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2133600"/>
            <a:ext cx="9652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5400">
                <a:latin typeface="Graphik-Medium"/>
                <a:ea typeface="Graphik-Medium"/>
                <a:cs typeface="Graphik-Medium"/>
                <a:sym typeface="Graphik Medium"/>
              </a:defRPr>
            </a:lvl1pPr>
          </a:lstStyle>
          <a:p>
            <a:r>
              <a:t>Sottotitolo diapositiva</a:t>
            </a:r>
          </a:p>
        </p:txBody>
      </p:sp>
      <p:sp>
        <p:nvSpPr>
          <p:cNvPr id="84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ichiar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Corpo livello uno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4927600"/>
            <a:ext cx="21844000" cy="3902869"/>
          </a:xfrm>
          <a:prstGeom prst="rect">
            <a:avLst/>
          </a:prstGeom>
        </p:spPr>
        <p:txBody>
          <a:bodyPr anchor="ctr"/>
          <a:lstStyle>
            <a:lvl1pPr marL="0" indent="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-Medium"/>
                <a:ea typeface="Graphik-Medium"/>
                <a:cs typeface="Graphik-Medium"/>
                <a:sym typeface="Graphik Medium"/>
              </a:defRPr>
            </a:lvl1pPr>
            <a:lvl2pPr marL="0" indent="4572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-Medium"/>
                <a:ea typeface="Graphik-Medium"/>
                <a:cs typeface="Graphik-Medium"/>
                <a:sym typeface="Graphik Medium"/>
              </a:defRPr>
            </a:lvl2pPr>
            <a:lvl3pPr marL="0" indent="9144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-Medium"/>
                <a:ea typeface="Graphik-Medium"/>
                <a:cs typeface="Graphik-Medium"/>
                <a:sym typeface="Graphik Medium"/>
              </a:defRPr>
            </a:lvl3pPr>
            <a:lvl4pPr marL="0" indent="13716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-Medium"/>
                <a:ea typeface="Graphik-Medium"/>
                <a:cs typeface="Graphik-Medium"/>
                <a:sym typeface="Graphik Medium"/>
              </a:defRPr>
            </a:lvl4pPr>
            <a:lvl5pPr marL="0" indent="1828800" algn="ctr">
              <a:spcBef>
                <a:spcPts val="0"/>
              </a:spcBef>
              <a:buClrTx/>
              <a:buSzTx/>
              <a:buNone/>
              <a:defRPr sz="8400" spc="-252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Graphik-Medium"/>
                <a:ea typeface="Graphik-Medium"/>
                <a:cs typeface="Graphik-Medium"/>
                <a:sym typeface="Graphik Medium"/>
              </a:defRPr>
            </a:lvl5pPr>
          </a:lstStyle>
          <a:p>
            <a:r>
              <a:t>Dichiarazione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9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Informazione importan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Corpo livello uno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70000" y="3906096"/>
            <a:ext cx="21844000" cy="4488604"/>
          </a:xfrm>
          <a:prstGeom prst="rect">
            <a:avLst/>
          </a:prstGeom>
        </p:spPr>
        <p:txBody>
          <a:bodyPr anchor="b"/>
          <a:lstStyle>
            <a:lvl1pPr marL="0" indent="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1pPr>
            <a:lvl2pPr marL="0" indent="4572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2pPr>
            <a:lvl3pPr marL="0" indent="9144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3pPr>
            <a:lvl4pPr marL="0" indent="13716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4pPr>
            <a:lvl5pPr marL="0" indent="1828800" algn="ctr" defTabSz="2438338">
              <a:lnSpc>
                <a:spcPct val="80000"/>
              </a:lnSpc>
              <a:spcBef>
                <a:spcPts val="0"/>
              </a:spcBef>
              <a:buClrTx/>
              <a:buSzTx/>
              <a:buNone/>
              <a:defRPr sz="22400" spc="-4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  <a:latin typeface="+mn-lt"/>
                <a:ea typeface="+mn-ea"/>
                <a:cs typeface="+mn-cs"/>
                <a:sym typeface="Graphik Semibold"/>
              </a:defRPr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27" name="Dettagli informazion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70000" y="8521700"/>
            <a:ext cx="21844000" cy="1016000"/>
          </a:xfrm>
          <a:prstGeom prst="rect">
            <a:avLst/>
          </a:prstGeom>
        </p:spPr>
        <p:txBody>
          <a:bodyPr/>
          <a:lstStyle>
            <a:lvl1pPr marL="0" indent="0" algn="ctr" defTabSz="825500">
              <a:spcBef>
                <a:spcPts val="0"/>
              </a:spcBef>
              <a:buClrTx/>
              <a:buSzTx/>
              <a:buNone/>
              <a:defRPr sz="4400">
                <a:latin typeface="Graphik-Medium"/>
                <a:ea typeface="Graphik-Medium"/>
                <a:cs typeface="Graphik-Medium"/>
                <a:sym typeface="Graphik Medium"/>
              </a:defRPr>
            </a:lvl1pPr>
          </a:lstStyle>
          <a:p>
            <a:r>
              <a:t>Dettagli informazione</a:t>
            </a:r>
          </a:p>
        </p:txBody>
      </p:sp>
      <p:sp>
        <p:nvSpPr>
          <p:cNvPr id="128" name="Numero diapositiva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"/>
          <p:cNvSpPr txBox="1">
            <a:spLocks noGrp="1"/>
          </p:cNvSpPr>
          <p:nvPr>
            <p:ph type="title" hasCustomPrompt="1"/>
          </p:nvPr>
        </p:nvSpPr>
        <p:spPr>
          <a:xfrm>
            <a:off x="1270000" y="812800"/>
            <a:ext cx="21844000" cy="15574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50800" tIns="50800" rIns="50800" bIns="50800" anchor="b">
            <a:normAutofit/>
          </a:bodyPr>
          <a:lstStyle/>
          <a:p>
            <a:r>
              <a:t>Titolo</a:t>
            </a:r>
          </a:p>
        </p:txBody>
      </p:sp>
      <p:sp>
        <p:nvSpPr>
          <p:cNvPr id="3" name="Corpo livello uno…"/>
          <p:cNvSpPr txBox="1">
            <a:spLocks noGrp="1"/>
          </p:cNvSpPr>
          <p:nvPr>
            <p:ph type="body" idx="1" hasCustomPrompt="1"/>
          </p:nvPr>
        </p:nvSpPr>
        <p:spPr>
          <a:xfrm>
            <a:off x="1270000" y="4267200"/>
            <a:ext cx="21844000" cy="8432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Testo elenco puntato diapositiva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Numero diapositiva"/>
          <p:cNvSpPr txBox="1">
            <a:spLocks noGrp="1"/>
          </p:cNvSpPr>
          <p:nvPr>
            <p:ph type="sldNum" sz="quarter" idx="2"/>
          </p:nvPr>
        </p:nvSpPr>
        <p:spPr>
          <a:xfrm>
            <a:off x="11977623" y="13081000"/>
            <a:ext cx="416053" cy="467107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825500">
              <a:spcBef>
                <a:spcPts val="0"/>
              </a:spcBef>
              <a:defRPr sz="2200"/>
            </a:lvl1pPr>
          </a:lstStyle>
          <a:p>
            <a:fld id="{86CB4B4D-7CA3-9044-876B-883B54F8677D}" type="slidenum">
              <a:t>‹N›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60" r:id="rId8"/>
    <p:sldLayoutId id="2147483661" r:id="rId9"/>
    <p:sldLayoutId id="2147483662" r:id="rId10"/>
    <p:sldLayoutId id="2147483663" r:id="rId11"/>
    <p:sldLayoutId id="2147483664" r:id="rId12"/>
    <p:sldLayoutId id="2147483665" r:id="rId13"/>
  </p:sldLayoutIdLst>
  <p:transition spd="med"/>
  <p:txStyles>
    <p:titleStyle>
      <a:lvl1pPr marL="0" marR="0" indent="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1pPr>
      <a:lvl2pPr marL="0" marR="0" indent="457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2pPr>
      <a:lvl3pPr marL="0" marR="0" indent="914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3pPr>
      <a:lvl4pPr marL="0" marR="0" indent="1371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4pPr>
      <a:lvl5pPr marL="0" marR="0" indent="18288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5pPr>
      <a:lvl6pPr marL="0" marR="0" indent="22860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6pPr>
      <a:lvl7pPr marL="0" marR="0" indent="27432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7pPr>
      <a:lvl8pPr marL="0" marR="0" indent="32004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8pPr>
      <a:lvl9pPr marL="0" marR="0" indent="3657600" algn="ctr" defTabSz="8255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400" b="0" i="0" u="none" strike="noStrike" cap="none" spc="-252" baseline="0">
          <a:solidFill>
            <a:srgbClr val="000000"/>
          </a:solidFill>
          <a:uFillTx/>
          <a:latin typeface="+mn-lt"/>
          <a:ea typeface="+mn-ea"/>
          <a:cs typeface="+mn-cs"/>
          <a:sym typeface="Graphik Semibold"/>
        </a:defRPr>
      </a:lvl9pPr>
    </p:titleStyle>
    <p:bodyStyle>
      <a:lvl1pPr marL="558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1pPr>
      <a:lvl2pPr marL="1117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2pPr>
      <a:lvl3pPr marL="1676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3pPr>
      <a:lvl4pPr marL="2235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4pPr>
      <a:lvl5pPr marL="27940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5pPr>
      <a:lvl6pPr marL="33528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6pPr>
      <a:lvl7pPr marL="39116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7pPr>
      <a:lvl8pPr marL="44704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8pPr>
      <a:lvl9pPr marL="5029200" marR="0" indent="-558800" algn="l" defTabSz="2438400" rtl="0" latinLnBrk="0">
        <a:lnSpc>
          <a:spcPct val="100000"/>
        </a:lnSpc>
        <a:spcBef>
          <a:spcPts val="2400"/>
        </a:spcBef>
        <a:spcAft>
          <a:spcPts val="0"/>
        </a:spcAft>
        <a:buClr>
          <a:srgbClr val="000000"/>
        </a:buClr>
        <a:buSzPct val="100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Graphik"/>
          <a:ea typeface="Graphik"/>
          <a:cs typeface="Graphik"/>
          <a:sym typeface="Graphik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1pPr>
      <a:lvl2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2pPr>
      <a:lvl3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3pPr>
      <a:lvl4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4pPr>
      <a:lvl5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5pPr>
      <a:lvl6pPr marL="0" marR="0" indent="2286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6pPr>
      <a:lvl7pPr marL="0" marR="0" indent="2743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7pPr>
      <a:lvl8pPr marL="0" marR="0" indent="3200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8pPr>
      <a:lvl9pPr marL="0" marR="0" indent="3657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Graphik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Eco-design Digitale di Base per i servizi ICT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Eco-design </a:t>
            </a:r>
            <a:r>
              <a:rPr err="1"/>
              <a:t>Digitale</a:t>
            </a:r>
            <a:r>
              <a:t> di Base per </a:t>
            </a:r>
            <a:r>
              <a:rPr err="1"/>
              <a:t>i</a:t>
            </a:r>
            <a:r>
              <a:t> </a:t>
            </a:r>
            <a:r>
              <a:rPr err="1"/>
              <a:t>servizi</a:t>
            </a:r>
            <a:r>
              <a:t> ICT</a:t>
            </a:r>
          </a:p>
        </p:txBody>
      </p:sp>
      <p:sp>
        <p:nvSpPr>
          <p:cNvPr id="172" name="Massimo Giaccone, Giugno 2025"/>
          <p:cNvSpPr txBox="1">
            <a:spLocks noGrp="1"/>
          </p:cNvSpPr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xmlns:a14="http://schemas.microsoft.com/office/drawing/2010/main" xmlns:m="http://schemas.openxmlformats.org/officeDocument/2006/math" val="1"/>
            </a:ext>
          </a:extLst>
        </p:spPr>
        <p:txBody>
          <a:bodyPr/>
          <a:lstStyle/>
          <a:p>
            <a:r>
              <a:t>Massimo Giaccone, Giugno 2025</a:t>
            </a:r>
          </a:p>
        </p:txBody>
      </p:sp>
      <p:sp>
        <p:nvSpPr>
          <p:cNvPr id="173" name="Programmazione in C e Python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Programmazione in C e Python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E03EDD-E6BC-179E-B667-AF5250D4D3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Linguaggio C">
            <a:extLst>
              <a:ext uri="{FF2B5EF4-FFF2-40B4-BE49-F238E27FC236}">
                <a16:creationId xmlns:a16="http://schemas.microsoft.com/office/drawing/2014/main" id="{92EB2DE8-4BDD-C1DD-E44D-03B24558F73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it-IT" sz="9600"/>
              <a:t>Puntatori e Array</a:t>
            </a:r>
            <a:endParaRPr sz="9600"/>
          </a:p>
        </p:txBody>
      </p:sp>
      <p:sp>
        <p:nvSpPr>
          <p:cNvPr id="219" name="Cos’è?  Un linguaggio di programmazione compilato, general-purpose e tipizzato staticamente.…">
            <a:extLst>
              <a:ext uri="{FF2B5EF4-FFF2-40B4-BE49-F238E27FC236}">
                <a16:creationId xmlns:a16="http://schemas.microsoft.com/office/drawing/2014/main" id="{90D95451-A244-49F8-562F-02D753E971B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270000" y="3404382"/>
            <a:ext cx="21844000" cy="929561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it-IT" sz="5400" b="1"/>
              <a:t>Concetto chiave</a:t>
            </a:r>
            <a:r>
              <a:rPr lang="it-IT" sz="5400"/>
              <a:t>: Il nome di un array è un puntatore costante al primo elemento.</a:t>
            </a:r>
          </a:p>
          <a:p>
            <a:endParaRPr lang="it-IT" sz="5400"/>
          </a:p>
        </p:txBody>
      </p:sp>
      <p:graphicFrame>
        <p:nvGraphicFramePr>
          <p:cNvPr id="2" name="Tabella 1">
            <a:extLst>
              <a:ext uri="{FF2B5EF4-FFF2-40B4-BE49-F238E27FC236}">
                <a16:creationId xmlns:a16="http://schemas.microsoft.com/office/drawing/2014/main" id="{352ABFC2-D43D-165A-3E5D-4F24EB8E3A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7528295"/>
              </p:ext>
            </p:extLst>
          </p:nvPr>
        </p:nvGraphicFramePr>
        <p:xfrm>
          <a:off x="1270000" y="7356066"/>
          <a:ext cx="21843999" cy="5829628"/>
        </p:xfrm>
        <a:graphic>
          <a:graphicData uri="http://schemas.openxmlformats.org/drawingml/2006/table">
            <a:tbl>
              <a:tblPr/>
              <a:tblGrid>
                <a:gridCol w="7281333">
                  <a:extLst>
                    <a:ext uri="{9D8B030D-6E8A-4147-A177-3AD203B41FA5}">
                      <a16:colId xmlns:a16="http://schemas.microsoft.com/office/drawing/2014/main" val="3647501166"/>
                    </a:ext>
                  </a:extLst>
                </a:gridCol>
                <a:gridCol w="7281333">
                  <a:extLst>
                    <a:ext uri="{9D8B030D-6E8A-4147-A177-3AD203B41FA5}">
                      <a16:colId xmlns:a16="http://schemas.microsoft.com/office/drawing/2014/main" val="2255727758"/>
                    </a:ext>
                  </a:extLst>
                </a:gridCol>
                <a:gridCol w="7281333">
                  <a:extLst>
                    <a:ext uri="{9D8B030D-6E8A-4147-A177-3AD203B41FA5}">
                      <a16:colId xmlns:a16="http://schemas.microsoft.com/office/drawing/2014/main" val="3345603919"/>
                    </a:ext>
                  </a:extLst>
                </a:gridCol>
              </a:tblGrid>
              <a:tr h="1068787">
                <a:tc>
                  <a:txBody>
                    <a:bodyPr/>
                    <a:lstStyle/>
                    <a:p>
                      <a:r>
                        <a:rPr lang="it-IT" sz="4800"/>
                        <a:t>Caratteristica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it-IT" sz="4800"/>
                        <a:t>Array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it-IT" sz="4800"/>
                        <a:t>Puntatore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31876381"/>
                  </a:ext>
                </a:extLst>
              </a:tr>
              <a:tr h="1068787">
                <a:tc>
                  <a:txBody>
                    <a:bodyPr/>
                    <a:lstStyle/>
                    <a:p>
                      <a:r>
                        <a:rPr lang="it-IT" sz="4800" b="1"/>
                        <a:t>Memoria</a:t>
                      </a:r>
                      <a:endParaRPr lang="it-IT" sz="480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it-IT" sz="4800"/>
                        <a:t>Blocco contiguo fisso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it-IT" sz="4800"/>
                        <a:t>Variabile che contiene indirizzo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27115362"/>
                  </a:ext>
                </a:extLst>
              </a:tr>
              <a:tr h="1068787">
                <a:tc>
                  <a:txBody>
                    <a:bodyPr/>
                    <a:lstStyle/>
                    <a:p>
                      <a:r>
                        <a:rPr lang="it-IT" sz="4800" b="1"/>
                        <a:t>Riassegnazione</a:t>
                      </a:r>
                      <a:endParaRPr lang="it-IT" sz="480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it-IT" sz="4800"/>
                        <a:t>❌ Impossibile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it-IT" sz="4800"/>
                        <a:t>✅ Possibile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330608"/>
                  </a:ext>
                </a:extLst>
              </a:tr>
              <a:tr h="1068787">
                <a:tc>
                  <a:txBody>
                    <a:bodyPr/>
                    <a:lstStyle/>
                    <a:p>
                      <a:r>
                        <a:rPr lang="it-IT" sz="4800" b="1" err="1"/>
                        <a:t>Sizeof</a:t>
                      </a:r>
                      <a:endParaRPr lang="it-IT" sz="480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it-IT" sz="4800"/>
                        <a:t>Dimensione totale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it-IT" sz="4800"/>
                        <a:t>Dimensione del puntatore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51118531"/>
                  </a:ext>
                </a:extLst>
              </a:tr>
              <a:tr h="1068787">
                <a:tc>
                  <a:txBody>
                    <a:bodyPr/>
                    <a:lstStyle/>
                    <a:p>
                      <a:r>
                        <a:rPr lang="it-IT" sz="4800" b="1"/>
                        <a:t>Modifica</a:t>
                      </a:r>
                      <a:endParaRPr lang="it-IT" sz="4800"/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it-IT" sz="4800"/>
                        <a:t>Solo contenuto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it-IT" sz="4800"/>
                        <a:t>Può cambiare dove punta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8472024"/>
                  </a:ext>
                </a:extLst>
              </a:tr>
            </a:tbl>
          </a:graphicData>
        </a:graphic>
      </p:graphicFrame>
      <p:sp>
        <p:nvSpPr>
          <p:cNvPr id="3" name="Rectangle 1">
            <a:extLst>
              <a:ext uri="{FF2B5EF4-FFF2-40B4-BE49-F238E27FC236}">
                <a16:creationId xmlns:a16="http://schemas.microsoft.com/office/drawing/2014/main" id="{0115F041-816B-18EC-7A37-160FC57480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70000" y="5817183"/>
            <a:ext cx="8032968" cy="1538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5400" b="1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Differenze fondamentali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altLang="it-IT" sz="4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7212992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4B47CC-A081-E7EC-DB9C-6FC6019FF0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Linguaggio C">
            <a:extLst>
              <a:ext uri="{FF2B5EF4-FFF2-40B4-BE49-F238E27FC236}">
                <a16:creationId xmlns:a16="http://schemas.microsoft.com/office/drawing/2014/main" id="{E9107D50-D591-20D9-0045-176EE08736D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it-IT"/>
              <a:t>Gestione memoria: </a:t>
            </a:r>
            <a:r>
              <a:rPr lang="it-IT" spc="-348" err="1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rPr>
              <a:t>Stack</a:t>
            </a:r>
            <a:r>
              <a:rPr lang="it-IT" spc="-3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rPr>
              <a:t> vs Heap</a:t>
            </a:r>
          </a:p>
        </p:txBody>
      </p:sp>
      <p:sp>
        <p:nvSpPr>
          <p:cNvPr id="219" name="Cos’è?  Un linguaggio di programmazione compilato, general-purpose e tipizzato staticamente.…">
            <a:extLst>
              <a:ext uri="{FF2B5EF4-FFF2-40B4-BE49-F238E27FC236}">
                <a16:creationId xmlns:a16="http://schemas.microsoft.com/office/drawing/2014/main" id="{250B8755-0FCA-8616-2F44-874344A0962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270000" y="3404382"/>
            <a:ext cx="20242463" cy="929561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7200" spc="-348" err="1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rPr>
              <a:t>Stack</a:t>
            </a:r>
            <a:endParaRPr lang="it-IT" sz="7200" spc="-348">
              <a:gradFill flip="none" rotWithShape="1">
                <a:gsLst>
                  <a:gs pos="0">
                    <a:srgbClr val="1E98FD"/>
                  </a:gs>
                  <a:gs pos="100000">
                    <a:srgbClr val="FF00F7"/>
                  </a:gs>
                </a:gsLst>
                <a:lin ang="3960000" scaled="0"/>
              </a:gradFill>
            </a:endParaRPr>
          </a:p>
          <a:p>
            <a:r>
              <a:rPr lang="it-IT" sz="5400"/>
              <a:t>Memoria gestita </a:t>
            </a:r>
            <a:r>
              <a:rPr lang="it-IT" sz="5400" b="1"/>
              <a:t>automaticamente</a:t>
            </a:r>
            <a:r>
              <a:rPr lang="it-IT" sz="5400"/>
              <a:t> dal compilatore.</a:t>
            </a:r>
            <a:br>
              <a:rPr lang="it-IT" sz="5400"/>
            </a:br>
            <a:endParaRPr lang="it-IT" sz="5400"/>
          </a:p>
          <a:p>
            <a:r>
              <a:rPr lang="it-IT" sz="5400"/>
              <a:t>Usato per variabili locali, parametri di funzione, array "automatici".</a:t>
            </a:r>
            <a:br>
              <a:rPr lang="it-IT" sz="5400"/>
            </a:br>
            <a:endParaRPr lang="it-IT" sz="5400"/>
          </a:p>
          <a:p>
            <a:r>
              <a:rPr lang="it-IT" sz="5400" b="1"/>
              <a:t>Veloce</a:t>
            </a:r>
            <a:r>
              <a:rPr lang="it-IT" sz="5400"/>
              <a:t>, ma con spazio limitato.</a:t>
            </a:r>
            <a:br>
              <a:rPr lang="it-IT" sz="5400"/>
            </a:br>
            <a:endParaRPr lang="it-IT" sz="5400"/>
          </a:p>
          <a:p>
            <a:r>
              <a:rPr lang="it-IT" sz="5400"/>
              <a:t>Memoria </a:t>
            </a:r>
            <a:r>
              <a:rPr lang="it-IT" sz="5400" b="1"/>
              <a:t>liberata automaticamente</a:t>
            </a:r>
            <a:r>
              <a:rPr lang="it-IT" sz="5400"/>
              <a:t> alla fine del blocco/funzione.</a:t>
            </a:r>
          </a:p>
          <a:p>
            <a:pPr marL="0" indent="0">
              <a:buNone/>
            </a:pPr>
            <a:endParaRPr sz="5400"/>
          </a:p>
        </p:txBody>
      </p:sp>
    </p:spTree>
    <p:extLst>
      <p:ext uri="{BB962C8B-B14F-4D97-AF65-F5344CB8AC3E}">
        <p14:creationId xmlns:p14="http://schemas.microsoft.com/office/powerpoint/2010/main" val="205437729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5A3FCF-FEA8-61A6-2FA9-B3ED37BFF5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Linguaggio C">
            <a:extLst>
              <a:ext uri="{FF2B5EF4-FFF2-40B4-BE49-F238E27FC236}">
                <a16:creationId xmlns:a16="http://schemas.microsoft.com/office/drawing/2014/main" id="{9AE8B730-3122-9D50-08C1-DC263F71B99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it-IT"/>
              <a:t>Gestione memoria: </a:t>
            </a:r>
            <a:r>
              <a:rPr lang="it-IT" spc="-348" err="1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rPr>
              <a:t>Stack</a:t>
            </a:r>
            <a:r>
              <a:rPr lang="it-IT" spc="-3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rPr>
              <a:t> vs Heap</a:t>
            </a:r>
          </a:p>
        </p:txBody>
      </p:sp>
      <p:sp>
        <p:nvSpPr>
          <p:cNvPr id="219" name="Cos’è?  Un linguaggio di programmazione compilato, general-purpose e tipizzato staticamente.…">
            <a:extLst>
              <a:ext uri="{FF2B5EF4-FFF2-40B4-BE49-F238E27FC236}">
                <a16:creationId xmlns:a16="http://schemas.microsoft.com/office/drawing/2014/main" id="{2580E228-BE4B-4536-5336-52731888F2C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270000" y="3404382"/>
            <a:ext cx="20242463" cy="929561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7200" spc="-3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rPr>
              <a:t>Heap</a:t>
            </a:r>
          </a:p>
          <a:p>
            <a:r>
              <a:rPr lang="it-IT" sz="5400"/>
              <a:t>Memoria gestita </a:t>
            </a:r>
            <a:r>
              <a:rPr lang="it-IT" sz="5400" b="1"/>
              <a:t>manualmente</a:t>
            </a:r>
            <a:r>
              <a:rPr lang="it-IT" sz="5400"/>
              <a:t> dal programmatore.</a:t>
            </a:r>
            <a:br>
              <a:rPr lang="it-IT" sz="5400"/>
            </a:br>
            <a:endParaRPr lang="it-IT" sz="5400"/>
          </a:p>
          <a:p>
            <a:r>
              <a:rPr lang="it-IT" sz="5400"/>
              <a:t>Usato per oggetti grandi o con durata variabile.</a:t>
            </a:r>
            <a:br>
              <a:rPr lang="it-IT" sz="5400"/>
            </a:br>
            <a:endParaRPr lang="it-IT" sz="5400"/>
          </a:p>
          <a:p>
            <a:r>
              <a:rPr lang="it-IT" sz="5400"/>
              <a:t>Più </a:t>
            </a:r>
            <a:r>
              <a:rPr lang="it-IT" sz="5400" b="1"/>
              <a:t>flessibile</a:t>
            </a:r>
            <a:r>
              <a:rPr lang="it-IT" sz="5400"/>
              <a:t>, ma più lenta e soggetta a errori (</a:t>
            </a:r>
            <a:r>
              <a:rPr lang="it-IT" sz="5400" err="1"/>
              <a:t>memory</a:t>
            </a:r>
            <a:r>
              <a:rPr lang="it-IT" sz="5400"/>
              <a:t> leak).</a:t>
            </a:r>
            <a:br>
              <a:rPr lang="it-IT" sz="5400"/>
            </a:br>
            <a:endParaRPr lang="it-IT" sz="5400"/>
          </a:p>
          <a:p>
            <a:r>
              <a:rPr lang="it-IT" sz="5400"/>
              <a:t>Necessita di </a:t>
            </a:r>
            <a:r>
              <a:rPr lang="it-IT" sz="5400" err="1"/>
              <a:t>malloc</a:t>
            </a:r>
            <a:r>
              <a:rPr lang="it-IT" sz="5400"/>
              <a:t>()/</a:t>
            </a:r>
            <a:r>
              <a:rPr lang="it-IT" sz="5400" err="1"/>
              <a:t>calloc</a:t>
            </a:r>
            <a:r>
              <a:rPr lang="it-IT" sz="5400"/>
              <a:t>() per allocare e free() per liberare.</a:t>
            </a:r>
          </a:p>
          <a:p>
            <a:pPr marL="0" indent="0">
              <a:buNone/>
            </a:pPr>
            <a:endParaRPr sz="5400"/>
          </a:p>
        </p:txBody>
      </p:sp>
    </p:spTree>
    <p:extLst>
      <p:ext uri="{BB962C8B-B14F-4D97-AF65-F5344CB8AC3E}">
        <p14:creationId xmlns:p14="http://schemas.microsoft.com/office/powerpoint/2010/main" val="1143509446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113EE0-43CC-CCF6-6688-DE78CDB944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Linguaggio C">
            <a:extLst>
              <a:ext uri="{FF2B5EF4-FFF2-40B4-BE49-F238E27FC236}">
                <a16:creationId xmlns:a16="http://schemas.microsoft.com/office/drawing/2014/main" id="{E062F549-6D44-9A23-5A50-CE64D86F208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it-IT"/>
              <a:t>Gestione </a:t>
            </a:r>
            <a:r>
              <a:rPr lang="it-IT" err="1"/>
              <a:t>Stack</a:t>
            </a:r>
            <a:endParaRPr/>
          </a:p>
        </p:txBody>
      </p:sp>
      <p:pic>
        <p:nvPicPr>
          <p:cNvPr id="4" name="Immagine 3" descr="Immagine che contiene testo, schermata, software, Software multimediale&#10;&#10;Il contenuto generato dall'IA potrebbe non essere corretto.">
            <a:extLst>
              <a:ext uri="{FF2B5EF4-FFF2-40B4-BE49-F238E27FC236}">
                <a16:creationId xmlns:a16="http://schemas.microsoft.com/office/drawing/2014/main" id="{72EF7FF3-3341-35B1-877E-ACA7810424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6385" y="2069377"/>
            <a:ext cx="18631229" cy="10833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047279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D3213C-1923-C9C1-E98F-C136ED3FF8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Linguaggio C">
            <a:extLst>
              <a:ext uri="{FF2B5EF4-FFF2-40B4-BE49-F238E27FC236}">
                <a16:creationId xmlns:a16="http://schemas.microsoft.com/office/drawing/2014/main" id="{BE4CAD35-0F38-46C7-CC6A-324A487A64C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it-IT"/>
              <a:t>Gestione Heap</a:t>
            </a:r>
            <a:endParaRPr/>
          </a:p>
        </p:txBody>
      </p:sp>
      <p:pic>
        <p:nvPicPr>
          <p:cNvPr id="5" name="Immagine 4" descr="Immagine che contiene testo, software, Software multimediale, Software per la grafica&#10;&#10;Il contenuto generato dall'IA potrebbe non essere corretto.">
            <a:extLst>
              <a:ext uri="{FF2B5EF4-FFF2-40B4-BE49-F238E27FC236}">
                <a16:creationId xmlns:a16="http://schemas.microsoft.com/office/drawing/2014/main" id="{076AD4EB-430F-00F9-EEAF-937835B86C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6386" y="2073333"/>
            <a:ext cx="18617622" cy="10825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765069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A753DB-5369-55C9-7EF7-3D44AFCCE8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Linguaggio C">
            <a:extLst>
              <a:ext uri="{FF2B5EF4-FFF2-40B4-BE49-F238E27FC236}">
                <a16:creationId xmlns:a16="http://schemas.microsoft.com/office/drawing/2014/main" id="{0371AE79-A87D-42FB-0DB8-CED482EA5FF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it-IT"/>
              <a:t>Strutture di dati in C: </a:t>
            </a:r>
            <a:r>
              <a:rPr lang="it-IT" spc="-348" err="1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rPr>
              <a:t>struct</a:t>
            </a:r>
            <a:r>
              <a:rPr lang="it-IT"/>
              <a:t> </a:t>
            </a:r>
            <a:endParaRPr/>
          </a:p>
        </p:txBody>
      </p:sp>
      <p:sp>
        <p:nvSpPr>
          <p:cNvPr id="219" name="Cos’è?  Un linguaggio di programmazione compilato, general-purpose e tipizzato staticamente.…">
            <a:extLst>
              <a:ext uri="{FF2B5EF4-FFF2-40B4-BE49-F238E27FC236}">
                <a16:creationId xmlns:a16="http://schemas.microsoft.com/office/drawing/2014/main" id="{12294F3E-6E25-CA2A-F1F3-7299BFBC6DE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270000" y="3404382"/>
            <a:ext cx="21844000" cy="9295618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r>
              <a:rPr lang="it-IT" sz="6000"/>
              <a:t>Concetto fondamentale: una </a:t>
            </a:r>
            <a:r>
              <a:rPr lang="it-IT" sz="6000" b="1" err="1"/>
              <a:t>struct</a:t>
            </a:r>
            <a:r>
              <a:rPr lang="it-IT" sz="6000"/>
              <a:t> (struttura) è un tipo di dato definito dall'utente che permette di </a:t>
            </a:r>
            <a:r>
              <a:rPr lang="it-IT" sz="6000" b="1"/>
              <a:t>aggregare variabili di tipi diversi</a:t>
            </a:r>
            <a:r>
              <a:rPr lang="it-IT" sz="6000"/>
              <a:t> sotto un unico nome.</a:t>
            </a:r>
          </a:p>
          <a:p>
            <a:r>
              <a:rPr lang="it-IT" sz="6000"/>
              <a:t>Vantaggi: </a:t>
            </a:r>
          </a:p>
          <a:p>
            <a:pPr marL="1701800" lvl="1" indent="-1143000">
              <a:buFont typeface="+mj-lt"/>
              <a:buAutoNum type="arabicPeriod"/>
            </a:pPr>
            <a:r>
              <a:rPr lang="it-IT" sz="6000" b="1"/>
              <a:t>Organizzazione</a:t>
            </a:r>
            <a:r>
              <a:rPr lang="it-IT" sz="6000"/>
              <a:t>: Raggruppano dati correlati </a:t>
            </a:r>
          </a:p>
          <a:p>
            <a:pPr marL="1701800" lvl="1" indent="-1143000">
              <a:buFont typeface="+mj-lt"/>
              <a:buAutoNum type="arabicPeriod"/>
            </a:pPr>
            <a:r>
              <a:rPr lang="it-IT" sz="6000" b="1"/>
              <a:t>Leggibilità</a:t>
            </a:r>
            <a:r>
              <a:rPr lang="it-IT" sz="6000"/>
              <a:t>: Il codice è più chiaro e comprensibile</a:t>
            </a:r>
          </a:p>
          <a:p>
            <a:pPr marL="1701800" lvl="1" indent="-1143000">
              <a:buFont typeface="+mj-lt"/>
              <a:buAutoNum type="arabicPeriod"/>
            </a:pPr>
            <a:r>
              <a:rPr lang="it-IT" sz="6000" b="1"/>
              <a:t>Manutenibilità</a:t>
            </a:r>
            <a:r>
              <a:rPr lang="it-IT" sz="6000"/>
              <a:t>: Più facile modificare e aggiornare </a:t>
            </a:r>
          </a:p>
          <a:p>
            <a:pPr marL="1701800" lvl="1" indent="-1143000">
              <a:buFont typeface="+mj-lt"/>
              <a:buAutoNum type="arabicPeriod"/>
            </a:pPr>
            <a:r>
              <a:rPr lang="it-IT" sz="6000" b="1"/>
              <a:t>Riusabilità</a:t>
            </a:r>
            <a:r>
              <a:rPr lang="it-IT" sz="6000"/>
              <a:t>: Si possono creare tipi personalizzati riutilizzabili</a:t>
            </a:r>
          </a:p>
          <a:p>
            <a:pPr marL="1701800" lvl="1" indent="-1143000">
              <a:buFont typeface="+mj-lt"/>
              <a:buAutoNum type="arabicPeriod"/>
            </a:pPr>
            <a:r>
              <a:rPr lang="it-IT" sz="6000" b="1"/>
              <a:t>Modularità</a:t>
            </a:r>
            <a:r>
              <a:rPr lang="it-IT" sz="6000"/>
              <a:t>: Facilitano la programmazione a oggetti</a:t>
            </a:r>
          </a:p>
        </p:txBody>
      </p:sp>
    </p:spTree>
    <p:extLst>
      <p:ext uri="{BB962C8B-B14F-4D97-AF65-F5344CB8AC3E}">
        <p14:creationId xmlns:p14="http://schemas.microsoft.com/office/powerpoint/2010/main" val="3230943492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118811-39C0-818E-02E7-DCE02B8FA9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Linguaggio C">
            <a:extLst>
              <a:ext uri="{FF2B5EF4-FFF2-40B4-BE49-F238E27FC236}">
                <a16:creationId xmlns:a16="http://schemas.microsoft.com/office/drawing/2014/main" id="{EC1CA4F1-024D-AE0B-5A43-61D136918BB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21681" y="863600"/>
            <a:ext cx="21844000" cy="1557437"/>
          </a:xfrm>
          <a:prstGeom prst="rect">
            <a:avLst/>
          </a:prstGeom>
        </p:spPr>
        <p:txBody>
          <a:bodyPr/>
          <a:lstStyle/>
          <a:p>
            <a:r>
              <a:rPr lang="it-IT"/>
              <a:t>Sintassi </a:t>
            </a:r>
            <a:r>
              <a:rPr lang="it-IT" err="1"/>
              <a:t>struct</a:t>
            </a:r>
            <a:endParaRPr/>
          </a:p>
        </p:txBody>
      </p:sp>
      <p:pic>
        <p:nvPicPr>
          <p:cNvPr id="3" name="Immagine 2" descr="Immagine che contiene testo, software, Software multimediale, Software per la grafica&#10;&#10;Il contenuto generato dall'IA potrebbe non essere corretto.">
            <a:extLst>
              <a:ext uri="{FF2B5EF4-FFF2-40B4-BE49-F238E27FC236}">
                <a16:creationId xmlns:a16="http://schemas.microsoft.com/office/drawing/2014/main" id="{107AEE06-016F-12BE-7CBE-EBDBD9B568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8319" y="2014637"/>
            <a:ext cx="21695681" cy="12615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002654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FA8FC0-1FF7-E7BE-4FAC-280D522C4E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Linguaggio C">
            <a:extLst>
              <a:ext uri="{FF2B5EF4-FFF2-40B4-BE49-F238E27FC236}">
                <a16:creationId xmlns:a16="http://schemas.microsoft.com/office/drawing/2014/main" id="{D1C27EFF-2F5E-64F5-1CF1-5936051FD30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21681" y="863600"/>
            <a:ext cx="21844000" cy="1557437"/>
          </a:xfrm>
          <a:prstGeom prst="rect">
            <a:avLst/>
          </a:prstGeom>
        </p:spPr>
        <p:txBody>
          <a:bodyPr/>
          <a:lstStyle/>
          <a:p>
            <a:r>
              <a:rPr lang="it-IT"/>
              <a:t>Operare con le </a:t>
            </a:r>
            <a:r>
              <a:rPr lang="it-IT" err="1"/>
              <a:t>struct</a:t>
            </a:r>
            <a:endParaRPr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4ABE5DF2-6B21-4A93-4179-527D4ACD7733}"/>
              </a:ext>
            </a:extLst>
          </p:cNvPr>
          <p:cNvSpPr txBox="1"/>
          <p:nvPr/>
        </p:nvSpPr>
        <p:spPr>
          <a:xfrm>
            <a:off x="1121681" y="3277881"/>
            <a:ext cx="21844000" cy="945900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sz="6600" b="1"/>
              <a:t>Operatore punto (.)</a:t>
            </a:r>
            <a:br>
              <a:rPr lang="it-IT" sz="6600" b="1"/>
            </a:br>
            <a:r>
              <a:rPr lang="it-IT" sz="6600"/>
              <a:t>L'operatore punto viene utilizzato quando abbiamo una </a:t>
            </a:r>
            <a:r>
              <a:rPr lang="it-IT" sz="6600" b="1"/>
              <a:t>variabile </a:t>
            </a:r>
            <a:r>
              <a:rPr lang="it-IT" sz="6600" b="1" err="1"/>
              <a:t>struct</a:t>
            </a:r>
            <a:r>
              <a:rPr lang="it-IT" sz="6600" b="1"/>
              <a:t> diretta</a:t>
            </a:r>
            <a:endParaRPr lang="it-IT" sz="6600"/>
          </a:p>
          <a:p>
            <a:pPr marL="685800" indent="-685800">
              <a:buFont typeface="Arial" panose="020B0604020202020204" pitchFamily="34" charset="0"/>
              <a:buChar char="•"/>
            </a:pPr>
            <a:endParaRPr lang="it-IT" sz="6600" b="1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sz="6600" b="1"/>
              <a:t>Operatore freccia (-&gt;)</a:t>
            </a:r>
            <a:br>
              <a:rPr lang="it-IT" sz="6600" b="1"/>
            </a:br>
            <a:r>
              <a:rPr lang="it-IT" sz="6600"/>
              <a:t>L'operatore freccia viene utilizzato quando abbiamo un </a:t>
            </a:r>
            <a:r>
              <a:rPr lang="it-IT" sz="6600" b="1"/>
              <a:t>puntatore a </a:t>
            </a:r>
            <a:r>
              <a:rPr lang="it-IT" sz="6600" b="1" err="1"/>
              <a:t>struct</a:t>
            </a:r>
            <a:endParaRPr lang="it-IT" sz="6600"/>
          </a:p>
          <a:p>
            <a:pPr marL="0" marR="0" indent="0" defTabSz="2438400" rtl="0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it-IT" sz="6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Graphik"/>
              <a:ea typeface="Graphik"/>
              <a:cs typeface="Graphik"/>
              <a:sym typeface="Graphik"/>
            </a:endParaRPr>
          </a:p>
        </p:txBody>
      </p:sp>
    </p:spTree>
    <p:extLst>
      <p:ext uri="{BB962C8B-B14F-4D97-AF65-F5344CB8AC3E}">
        <p14:creationId xmlns:p14="http://schemas.microsoft.com/office/powerpoint/2010/main" val="601073797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03C888-F302-2832-C47E-D0EB5673B7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Linguaggio C">
            <a:extLst>
              <a:ext uri="{FF2B5EF4-FFF2-40B4-BE49-F238E27FC236}">
                <a16:creationId xmlns:a16="http://schemas.microsoft.com/office/drawing/2014/main" id="{4742353E-EB65-CB3D-9721-87455347247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21681" y="863600"/>
            <a:ext cx="21844000" cy="1557437"/>
          </a:xfrm>
          <a:prstGeom prst="rect">
            <a:avLst/>
          </a:prstGeom>
        </p:spPr>
        <p:txBody>
          <a:bodyPr/>
          <a:lstStyle/>
          <a:p>
            <a:r>
              <a:rPr lang="it-IT" err="1"/>
              <a:t>Struct</a:t>
            </a:r>
            <a:r>
              <a:rPr lang="it-IT"/>
              <a:t> e funzioni</a:t>
            </a:r>
            <a:endParaRPr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F9A97E42-8898-D730-A12B-0D897C830117}"/>
              </a:ext>
            </a:extLst>
          </p:cNvPr>
          <p:cNvSpPr txBox="1"/>
          <p:nvPr/>
        </p:nvSpPr>
        <p:spPr>
          <a:xfrm>
            <a:off x="1121681" y="3631824"/>
            <a:ext cx="21844000" cy="875111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sz="6600" b="1"/>
              <a:t>Passaggio per valore:</a:t>
            </a:r>
            <a:br>
              <a:rPr lang="it-IT" sz="6600"/>
            </a:br>
            <a:r>
              <a:rPr lang="it-IT" sz="6600"/>
              <a:t>Modifico solamente una copia della </a:t>
            </a:r>
            <a:r>
              <a:rPr lang="it-IT" sz="6600" err="1"/>
              <a:t>struct</a:t>
            </a:r>
            <a:endParaRPr lang="it-IT" sz="6600"/>
          </a:p>
          <a:p>
            <a:pPr marL="685800" indent="-685800">
              <a:buFont typeface="Arial" panose="020B0604020202020204" pitchFamily="34" charset="0"/>
              <a:buChar char="•"/>
            </a:pPr>
            <a:endParaRPr lang="it-IT" sz="6600" b="1"/>
          </a:p>
          <a:p>
            <a:pPr marL="685800" indent="-685800">
              <a:buFont typeface="Arial" panose="020B0604020202020204" pitchFamily="34" charset="0"/>
              <a:buChar char="•"/>
            </a:pPr>
            <a:endParaRPr lang="it-IT" sz="6600" b="1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it-IT" sz="6600" b="1"/>
              <a:t>Passaggio per riferimento</a:t>
            </a:r>
            <a:r>
              <a:rPr lang="it-IT" sz="6600"/>
              <a:t>:</a:t>
            </a:r>
            <a:br>
              <a:rPr lang="it-IT" sz="6600"/>
            </a:br>
            <a:r>
              <a:rPr lang="it-IT" sz="6600"/>
              <a:t>Modifico la </a:t>
            </a:r>
            <a:r>
              <a:rPr lang="it-IT" sz="6600" err="1"/>
              <a:t>struct</a:t>
            </a:r>
            <a:r>
              <a:rPr lang="it-IT" sz="6600"/>
              <a:t> che sto passando come parametro.</a:t>
            </a:r>
          </a:p>
          <a:p>
            <a:pPr marL="0" marR="0" indent="0" defTabSz="2438400" rtl="0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it-IT" sz="6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Graphik"/>
              <a:ea typeface="Graphik"/>
              <a:cs typeface="Graphik"/>
              <a:sym typeface="Graphik"/>
            </a:endParaRPr>
          </a:p>
        </p:txBody>
      </p:sp>
    </p:spTree>
    <p:extLst>
      <p:ext uri="{BB962C8B-B14F-4D97-AF65-F5344CB8AC3E}">
        <p14:creationId xmlns:p14="http://schemas.microsoft.com/office/powerpoint/2010/main" val="732280501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2DF21C-30E2-341A-D11D-1EFFB81DFE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Linguaggio C">
            <a:extLst>
              <a:ext uri="{FF2B5EF4-FFF2-40B4-BE49-F238E27FC236}">
                <a16:creationId xmlns:a16="http://schemas.microsoft.com/office/drawing/2014/main" id="{BDD1210D-B6CD-D29F-F944-6E2E6510667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21681" y="863600"/>
            <a:ext cx="21844000" cy="1557437"/>
          </a:xfrm>
          <a:prstGeom prst="rect">
            <a:avLst/>
          </a:prstGeom>
        </p:spPr>
        <p:txBody>
          <a:bodyPr/>
          <a:lstStyle/>
          <a:p>
            <a:r>
              <a:rPr lang="it-IT"/>
              <a:t>Accesso ai file in C</a:t>
            </a:r>
            <a:endParaRPr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DC4020C8-ACB1-AF4B-8A5C-CBE6BB91C04B}"/>
              </a:ext>
            </a:extLst>
          </p:cNvPr>
          <p:cNvSpPr txBox="1"/>
          <p:nvPr/>
        </p:nvSpPr>
        <p:spPr>
          <a:xfrm>
            <a:off x="1270000" y="3250680"/>
            <a:ext cx="21844000" cy="878189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857250" marR="0" indent="-857250" defTabSz="2438400" rtl="0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it-IT" sz="72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raphik"/>
                <a:ea typeface="Graphik"/>
                <a:cs typeface="Graphik"/>
                <a:sym typeface="Graphik"/>
              </a:rPr>
              <a:t>Operazione </a:t>
            </a:r>
            <a:r>
              <a:rPr lang="it-IT" sz="7200"/>
              <a:t>tra le più importanti in C, poiché si riesce ad interagire con il sistema di archiviazione permanente. </a:t>
            </a:r>
            <a:br>
              <a:rPr lang="it-IT" sz="7200"/>
            </a:br>
            <a:endParaRPr lang="it-IT" sz="7200"/>
          </a:p>
          <a:p>
            <a:pPr marL="857250" marR="0" indent="-857250" defTabSz="2438400" rtl="0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it-IT" sz="7200"/>
              <a:t>Libreria: #include &lt;</a:t>
            </a:r>
            <a:r>
              <a:rPr lang="it-IT" sz="7200" err="1"/>
              <a:t>stdio.h</a:t>
            </a:r>
            <a:r>
              <a:rPr lang="it-IT" sz="7200"/>
              <a:t>&gt;</a:t>
            </a:r>
            <a:br>
              <a:rPr lang="it-IT" sz="7200"/>
            </a:br>
            <a:endParaRPr lang="it-IT" sz="7200"/>
          </a:p>
          <a:p>
            <a:pPr marL="857250" marR="0" indent="-857250" defTabSz="2438400" rtl="0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it-IT" sz="7200"/>
              <a:t>Funzioni principali:</a:t>
            </a:r>
            <a:br>
              <a:rPr lang="it-IT" sz="7200"/>
            </a:br>
            <a:r>
              <a:rPr lang="it-IT" sz="7200"/>
              <a:t>	FILE *fp: </a:t>
            </a:r>
            <a:r>
              <a:rPr lang="it-IT" sz="7200" err="1"/>
              <a:t>struct</a:t>
            </a:r>
            <a:r>
              <a:rPr lang="it-IT" sz="7200"/>
              <a:t> che rappresenta il file;</a:t>
            </a:r>
          </a:p>
        </p:txBody>
      </p:sp>
    </p:spTree>
    <p:extLst>
      <p:ext uri="{BB962C8B-B14F-4D97-AF65-F5344CB8AC3E}">
        <p14:creationId xmlns:p14="http://schemas.microsoft.com/office/powerpoint/2010/main" val="584403058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Obiettivi del cors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it-IT"/>
              <a:t>Obiettivi</a:t>
            </a:r>
            <a:r>
              <a:t> del</a:t>
            </a:r>
            <a:r>
              <a:rPr lang="it-IT"/>
              <a:t>la lezione</a:t>
            </a:r>
            <a:endParaRPr/>
          </a:p>
        </p:txBody>
      </p:sp>
      <p:sp>
        <p:nvSpPr>
          <p:cNvPr id="209" name="Strutture di controllo, funzioni e gestione della memoria (C)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/>
          </a:bodyPr>
          <a:lstStyle/>
          <a:p>
            <a:r>
              <a:rPr lang="it-IT" sz="6000"/>
              <a:t>Comprendere l’uso dei puntatori in C e il loro ruolo nella gestione della memoria</a:t>
            </a:r>
          </a:p>
          <a:p>
            <a:endParaRPr lang="it-IT" sz="6000"/>
          </a:p>
          <a:p>
            <a:r>
              <a:rPr lang="it-IT" sz="6000"/>
              <a:t>Conoscere le strutture (</a:t>
            </a:r>
            <a:r>
              <a:rPr lang="it-IT" sz="6000" err="1"/>
              <a:t>struct</a:t>
            </a:r>
            <a:r>
              <a:rPr lang="it-IT" sz="6000"/>
              <a:t>) e il loro utilizzo per aggregare dati</a:t>
            </a:r>
          </a:p>
          <a:p>
            <a:endParaRPr lang="it-IT" sz="6000"/>
          </a:p>
          <a:p>
            <a:r>
              <a:rPr lang="it-IT" sz="6000"/>
              <a:t>Effettuare un primo accesso a file di testo con funzioni base</a:t>
            </a:r>
          </a:p>
          <a:p>
            <a:endParaRPr lang="it-IT" sz="6000"/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A8C9E9-2630-DEDC-16F2-19BCD66F3C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Linguaggio C">
            <a:extLst>
              <a:ext uri="{FF2B5EF4-FFF2-40B4-BE49-F238E27FC236}">
                <a16:creationId xmlns:a16="http://schemas.microsoft.com/office/drawing/2014/main" id="{34D9EA61-3C97-19D1-8570-38E94DADC20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21681" y="863600"/>
            <a:ext cx="21844000" cy="1557437"/>
          </a:xfrm>
          <a:prstGeom prst="rect">
            <a:avLst/>
          </a:prstGeom>
        </p:spPr>
        <p:txBody>
          <a:bodyPr/>
          <a:lstStyle/>
          <a:p>
            <a:r>
              <a:rPr lang="it-IT"/>
              <a:t>Aprire un file: </a:t>
            </a:r>
            <a:r>
              <a:rPr lang="it-IT" spc="-348" err="1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rPr>
              <a:t>fopen</a:t>
            </a:r>
            <a:r>
              <a:rPr lang="it-IT" spc="-3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rPr>
              <a:t>()</a:t>
            </a:r>
            <a:r>
              <a:rPr lang="it-IT"/>
              <a:t> </a:t>
            </a:r>
            <a:endParaRPr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C6F8A28-3B3F-E7FA-23E2-1B977FB25695}"/>
              </a:ext>
            </a:extLst>
          </p:cNvPr>
          <p:cNvSpPr txBox="1"/>
          <p:nvPr/>
        </p:nvSpPr>
        <p:spPr>
          <a:xfrm>
            <a:off x="1270000" y="2819794"/>
            <a:ext cx="21844000" cy="964366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857250" marR="0" indent="-857250" defTabSz="2438400" rtl="0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it-IT" sz="60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Graphik"/>
                <a:ea typeface="Graphik"/>
                <a:cs typeface="Graphik"/>
                <a:sym typeface="Graphik"/>
              </a:rPr>
              <a:t>Punto di partenza per qualsiasi operazione sui file</a:t>
            </a:r>
          </a:p>
          <a:p>
            <a:pPr marL="857250" marR="0" indent="-857250" defTabSz="2438400" rtl="0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it-IT" sz="6000"/>
              <a:t>2 parametri: nome del file (con eventuale </a:t>
            </a:r>
            <a:r>
              <a:rPr lang="it-IT" sz="6000" err="1"/>
              <a:t>path</a:t>
            </a:r>
            <a:r>
              <a:rPr lang="it-IT" sz="6000"/>
              <a:t>), modalità di apertura</a:t>
            </a:r>
          </a:p>
          <a:p>
            <a:pPr marL="857250" lvl="6" indent="-857250">
              <a:buFont typeface="Arial" panose="020B0604020202020204" pitchFamily="34" charset="0"/>
              <a:buChar char="•"/>
            </a:pPr>
            <a:r>
              <a:rPr lang="it-IT" sz="6000" b="1"/>
              <a:t>"</a:t>
            </a:r>
            <a:r>
              <a:rPr lang="it-IT" sz="6000" b="1" err="1"/>
              <a:t>r</a:t>
            </a:r>
            <a:r>
              <a:rPr lang="it-IT" sz="6000" b="1"/>
              <a:t>"</a:t>
            </a:r>
            <a:r>
              <a:rPr lang="it-IT" sz="6000"/>
              <a:t> (</a:t>
            </a:r>
            <a:r>
              <a:rPr lang="it-IT" sz="6000" err="1"/>
              <a:t>read</a:t>
            </a:r>
            <a:r>
              <a:rPr lang="it-IT" sz="6000"/>
              <a:t>): apre per sola lettura. Il file deve esistere </a:t>
            </a:r>
          </a:p>
          <a:p>
            <a:pPr marL="857250" lvl="2" indent="-857250">
              <a:buFont typeface="Arial" panose="020B0604020202020204" pitchFamily="34" charset="0"/>
              <a:buChar char="•"/>
            </a:pPr>
            <a:r>
              <a:rPr lang="it-IT" sz="6000" b="1"/>
              <a:t>"</a:t>
            </a:r>
            <a:r>
              <a:rPr lang="it-IT" sz="6000" b="1" err="1"/>
              <a:t>w</a:t>
            </a:r>
            <a:r>
              <a:rPr lang="it-IT" sz="6000" b="1"/>
              <a:t>"</a:t>
            </a:r>
            <a:r>
              <a:rPr lang="it-IT" sz="6000"/>
              <a:t> (</a:t>
            </a:r>
            <a:r>
              <a:rPr lang="it-IT" sz="6000" err="1"/>
              <a:t>write</a:t>
            </a:r>
            <a:r>
              <a:rPr lang="it-IT" sz="6000"/>
              <a:t>): apre per scrittura, cancellando il contenuto esistente </a:t>
            </a:r>
          </a:p>
          <a:p>
            <a:pPr marL="857250" lvl="2" indent="-857250">
              <a:buFont typeface="Arial" panose="020B0604020202020204" pitchFamily="34" charset="0"/>
              <a:buChar char="•"/>
            </a:pPr>
            <a:r>
              <a:rPr lang="it-IT" sz="6000" b="1"/>
              <a:t>"a"</a:t>
            </a:r>
            <a:r>
              <a:rPr lang="it-IT" sz="6000"/>
              <a:t> (</a:t>
            </a:r>
            <a:r>
              <a:rPr lang="it-IT" sz="6000" err="1"/>
              <a:t>append</a:t>
            </a:r>
            <a:r>
              <a:rPr lang="it-IT" sz="6000"/>
              <a:t>): apre per aggiungere dati alla fine del file</a:t>
            </a:r>
          </a:p>
          <a:p>
            <a:pPr marL="857250" lvl="2" indent="-857250">
              <a:buFont typeface="Arial" panose="020B0604020202020204" pitchFamily="34" charset="0"/>
              <a:buChar char="•"/>
            </a:pPr>
            <a:r>
              <a:rPr lang="it-IT" sz="6000" b="1"/>
              <a:t>"</a:t>
            </a:r>
            <a:r>
              <a:rPr lang="it-IT" sz="6000" b="1" err="1"/>
              <a:t>r</a:t>
            </a:r>
            <a:r>
              <a:rPr lang="it-IT" sz="6000" b="1"/>
              <a:t>+"</a:t>
            </a:r>
            <a:r>
              <a:rPr lang="it-IT" sz="6000"/>
              <a:t>: apre per lettura e scrittura (il file deve esistere)</a:t>
            </a:r>
          </a:p>
          <a:p>
            <a:pPr marL="857250" lvl="2" indent="-857250">
              <a:buFont typeface="Arial" panose="020B0604020202020204" pitchFamily="34" charset="0"/>
              <a:buChar char="•"/>
            </a:pPr>
            <a:r>
              <a:rPr lang="it-IT" sz="6000" b="1"/>
              <a:t>"</a:t>
            </a:r>
            <a:r>
              <a:rPr lang="it-IT" sz="6000" b="1" err="1"/>
              <a:t>w</a:t>
            </a:r>
            <a:r>
              <a:rPr lang="it-IT" sz="6000" b="1"/>
              <a:t>+"</a:t>
            </a:r>
            <a:r>
              <a:rPr lang="it-IT" sz="6000"/>
              <a:t>: apre per lettura e scrittura (crea o sovrascrive il file)</a:t>
            </a:r>
          </a:p>
        </p:txBody>
      </p:sp>
    </p:spTree>
    <p:extLst>
      <p:ext uri="{BB962C8B-B14F-4D97-AF65-F5344CB8AC3E}">
        <p14:creationId xmlns:p14="http://schemas.microsoft.com/office/powerpoint/2010/main" val="2579597560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733D40-E4B1-7D08-6E8D-16470973FE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Linguaggio C">
            <a:extLst>
              <a:ext uri="{FF2B5EF4-FFF2-40B4-BE49-F238E27FC236}">
                <a16:creationId xmlns:a16="http://schemas.microsoft.com/office/drawing/2014/main" id="{E978D6D9-E764-07E3-FB1E-761957FD679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21681" y="863600"/>
            <a:ext cx="21844000" cy="1557437"/>
          </a:xfrm>
          <a:prstGeom prst="rect">
            <a:avLst/>
          </a:prstGeom>
        </p:spPr>
        <p:txBody>
          <a:bodyPr/>
          <a:lstStyle/>
          <a:p>
            <a:r>
              <a:rPr lang="it-IT"/>
              <a:t>Aprire un file: </a:t>
            </a:r>
            <a:r>
              <a:rPr lang="it-IT" spc="-348" err="1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rPr>
              <a:t>fopen</a:t>
            </a:r>
            <a:r>
              <a:rPr lang="it-IT" spc="-3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rPr>
              <a:t>()</a:t>
            </a:r>
            <a:r>
              <a:rPr lang="it-IT"/>
              <a:t> </a:t>
            </a:r>
            <a:endParaRPr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49D9D74A-5B48-57A0-22D5-ED9618331098}"/>
              </a:ext>
            </a:extLst>
          </p:cNvPr>
          <p:cNvSpPr txBox="1"/>
          <p:nvPr/>
        </p:nvSpPr>
        <p:spPr>
          <a:xfrm>
            <a:off x="1270000" y="2973684"/>
            <a:ext cx="21844000" cy="933588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857250" indent="-857250">
              <a:buFont typeface="Arial" panose="020B0604020202020204" pitchFamily="34" charset="0"/>
              <a:buChar char="•"/>
            </a:pPr>
            <a:r>
              <a:rPr lang="it-IT" sz="6000"/>
              <a:t>Verificare sempre se </a:t>
            </a:r>
            <a:r>
              <a:rPr lang="it-IT" sz="6000">
                <a:latin typeface="FreeMono" panose="020F0409020205020404" pitchFamily="49" charset="0"/>
                <a:ea typeface="FreeMono" panose="020F0409020205020404" pitchFamily="49" charset="0"/>
                <a:cs typeface="FreeMono" panose="020F0409020205020404" pitchFamily="49" charset="0"/>
              </a:rPr>
              <a:t>fp != NULL</a:t>
            </a:r>
            <a:r>
              <a:rPr lang="it-IT" sz="6000"/>
              <a:t> dopo </a:t>
            </a:r>
            <a:r>
              <a:rPr lang="it-IT" sz="6000" err="1">
                <a:latin typeface="FreeMono" panose="020F0409020205020404" pitchFamily="49" charset="0"/>
                <a:ea typeface="FreeMono" panose="020F0409020205020404" pitchFamily="49" charset="0"/>
                <a:cs typeface="FreeMono" panose="020F0409020205020404" pitchFamily="49" charset="0"/>
              </a:rPr>
              <a:t>fopen</a:t>
            </a:r>
            <a:r>
              <a:rPr lang="it-IT" sz="6000">
                <a:latin typeface="FreeMono" panose="020F0409020205020404" pitchFamily="49" charset="0"/>
                <a:ea typeface="FreeMono" panose="020F0409020205020404" pitchFamily="49" charset="0"/>
                <a:cs typeface="FreeMono" panose="020F0409020205020404" pitchFamily="49" charset="0"/>
              </a:rPr>
              <a:t>()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it-IT" sz="6000"/>
              <a:t>Un tentativo di usare un puntatore NULL </a:t>
            </a:r>
            <a:r>
              <a:rPr lang="it-IT" sz="6000" err="1"/>
              <a:t>causarebbe</a:t>
            </a:r>
            <a:r>
              <a:rPr lang="it-IT" sz="6000"/>
              <a:t> un crash del programma. Gli errori più comuni includono:</a:t>
            </a:r>
          </a:p>
          <a:p>
            <a:r>
              <a:rPr lang="it-IT" sz="6000"/>
              <a:t>	File inesistente (modalità "</a:t>
            </a:r>
            <a:r>
              <a:rPr lang="it-IT" sz="6000" err="1"/>
              <a:t>r</a:t>
            </a:r>
            <a:r>
              <a:rPr lang="it-IT" sz="6000"/>
              <a:t>")</a:t>
            </a:r>
          </a:p>
          <a:p>
            <a:r>
              <a:rPr lang="it-IT" sz="6000"/>
              <a:t>	Permessi insufficienti</a:t>
            </a:r>
          </a:p>
          <a:p>
            <a:r>
              <a:rPr lang="it-IT" sz="6000"/>
              <a:t>	Percorso non valido …..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it-IT" sz="6000"/>
              <a:t>Un programma robusto deve sempre gestire questi casi e informare l'utente del problema in modo comprensibile</a:t>
            </a:r>
            <a:endParaRPr lang="it-IT" sz="6000">
              <a:latin typeface="FreeMono" panose="020F0409020205020404" pitchFamily="49" charset="0"/>
              <a:ea typeface="FreeMono" panose="020F0409020205020404" pitchFamily="49" charset="0"/>
              <a:cs typeface="FreeMono" panose="020F04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1175670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1F20BF-B562-6299-3B81-FE1C43E494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Linguaggio C">
            <a:extLst>
              <a:ext uri="{FF2B5EF4-FFF2-40B4-BE49-F238E27FC236}">
                <a16:creationId xmlns:a16="http://schemas.microsoft.com/office/drawing/2014/main" id="{E4430181-7ABD-9A1E-51F9-000CBE72BA2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21681" y="863600"/>
            <a:ext cx="21844000" cy="1557437"/>
          </a:xfrm>
          <a:prstGeom prst="rect">
            <a:avLst/>
          </a:prstGeom>
        </p:spPr>
        <p:txBody>
          <a:bodyPr/>
          <a:lstStyle/>
          <a:p>
            <a:r>
              <a:rPr lang="it-IT"/>
              <a:t>Stampare su un file: </a:t>
            </a:r>
            <a:r>
              <a:rPr lang="it-IT" spc="-348" err="1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rPr>
              <a:t>fprintf</a:t>
            </a:r>
            <a:r>
              <a:rPr lang="it-IT" spc="-3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rPr>
              <a:t>()</a:t>
            </a:r>
            <a:r>
              <a:rPr lang="it-IT"/>
              <a:t> </a:t>
            </a:r>
            <a:endParaRPr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170B0D36-6263-8A3A-4401-127B6976AC16}"/>
              </a:ext>
            </a:extLst>
          </p:cNvPr>
          <p:cNvSpPr txBox="1"/>
          <p:nvPr/>
        </p:nvSpPr>
        <p:spPr>
          <a:xfrm>
            <a:off x="1270000" y="3066018"/>
            <a:ext cx="21844000" cy="915122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857250" indent="-857250">
              <a:buFont typeface="Arial" panose="020B0604020202020204" pitchFamily="34" charset="0"/>
              <a:buChar char="•"/>
            </a:pPr>
            <a:r>
              <a:rPr lang="it-IT" sz="6600"/>
              <a:t>La funzione </a:t>
            </a:r>
            <a:r>
              <a:rPr lang="it-IT" sz="6600" err="1"/>
              <a:t>fprintf</a:t>
            </a:r>
            <a:r>
              <a:rPr lang="it-IT" sz="6600"/>
              <a:t>() è l'equivalente di </a:t>
            </a:r>
            <a:r>
              <a:rPr lang="it-IT" sz="6600" err="1"/>
              <a:t>printf</a:t>
            </a:r>
            <a:r>
              <a:rPr lang="it-IT" sz="6600"/>
              <a:t>() per i file. </a:t>
            </a:r>
          </a:p>
          <a:p>
            <a:r>
              <a:rPr lang="it-IT" sz="6600"/>
              <a:t>Parametri: puntatore al file, seguito dalla stringa di formato e dalle variabili. </a:t>
            </a:r>
            <a:br>
              <a:rPr lang="it-IT" sz="6600"/>
            </a:br>
            <a:br>
              <a:rPr lang="it-IT" sz="6600"/>
            </a:br>
            <a:endParaRPr lang="it-IT" sz="6600"/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it-IT" sz="6600"/>
              <a:t>È importante ricordare che i dati potrebbero essere bufferizzati, quindi non vengono scritti immediatamente sul disco.</a:t>
            </a:r>
            <a:endParaRPr lang="it-IT" sz="6600">
              <a:latin typeface="FreeMono" panose="020F0409020205020404" pitchFamily="49" charset="0"/>
              <a:ea typeface="FreeMono" panose="020F0409020205020404" pitchFamily="49" charset="0"/>
              <a:cs typeface="FreeMono" panose="020F04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3969440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004C32-1ECC-5B89-B18F-21A156D913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Linguaggio C">
            <a:extLst>
              <a:ext uri="{FF2B5EF4-FFF2-40B4-BE49-F238E27FC236}">
                <a16:creationId xmlns:a16="http://schemas.microsoft.com/office/drawing/2014/main" id="{178310D8-1319-FB1F-F19B-46A85942654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21681" y="863600"/>
            <a:ext cx="21844000" cy="1557437"/>
          </a:xfrm>
          <a:prstGeom prst="rect">
            <a:avLst/>
          </a:prstGeom>
        </p:spPr>
        <p:txBody>
          <a:bodyPr/>
          <a:lstStyle/>
          <a:p>
            <a:r>
              <a:rPr lang="it-IT"/>
              <a:t>Leggere da un file: </a:t>
            </a:r>
            <a:r>
              <a:rPr lang="it-IT" spc="-348" err="1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rPr>
              <a:t>fscanf</a:t>
            </a:r>
            <a:r>
              <a:rPr lang="it-IT" spc="-3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rPr>
              <a:t>()</a:t>
            </a:r>
            <a:r>
              <a:rPr lang="it-IT"/>
              <a:t> </a:t>
            </a:r>
            <a:endParaRPr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5F913653-7DB0-B0D5-D188-0C8EEFA49FFC}"/>
              </a:ext>
            </a:extLst>
          </p:cNvPr>
          <p:cNvSpPr txBox="1"/>
          <p:nvPr/>
        </p:nvSpPr>
        <p:spPr>
          <a:xfrm>
            <a:off x="1270000" y="3066018"/>
            <a:ext cx="21844000" cy="915122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857250" indent="-857250">
              <a:buFont typeface="Arial" panose="020B0604020202020204" pitchFamily="34" charset="0"/>
              <a:buChar char="•"/>
            </a:pPr>
            <a:r>
              <a:rPr lang="it-IT" sz="6600"/>
              <a:t>La funzione </a:t>
            </a:r>
            <a:r>
              <a:rPr lang="it-IT" sz="6600" err="1"/>
              <a:t>fscanf</a:t>
            </a:r>
            <a:r>
              <a:rPr lang="it-IT" sz="6600"/>
              <a:t>() legge dati formattati da un file. Utile quando i dati nel file hanno una struttura prevedibile. </a:t>
            </a:r>
            <a:br>
              <a:rPr lang="it-IT" sz="6600"/>
            </a:br>
            <a:br>
              <a:rPr lang="it-IT" sz="6600"/>
            </a:br>
            <a:endParaRPr lang="it-IT" sz="6600"/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it-IT" sz="6600"/>
              <a:t>Il valore di ritorno di </a:t>
            </a:r>
            <a:r>
              <a:rPr lang="it-IT" sz="6600" err="1"/>
              <a:t>fscanf</a:t>
            </a:r>
            <a:r>
              <a:rPr lang="it-IT" sz="6600"/>
              <a:t>() indica quanti elementi sono stati letti con successo, permettendo di verificare se la lettura è andata a buon fine.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endParaRPr lang="it-IT" sz="6600">
              <a:latin typeface="FreeMono" panose="020F0409020205020404" pitchFamily="49" charset="0"/>
              <a:ea typeface="FreeMono" panose="020F0409020205020404" pitchFamily="49" charset="0"/>
              <a:cs typeface="FreeMono" panose="020F04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8888528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43FFA5-D79C-0549-7F59-ACFDEAB56F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Linguaggio C">
            <a:extLst>
              <a:ext uri="{FF2B5EF4-FFF2-40B4-BE49-F238E27FC236}">
                <a16:creationId xmlns:a16="http://schemas.microsoft.com/office/drawing/2014/main" id="{C8D8D91E-D9E9-5890-BD27-B7F0D100615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21681" y="863600"/>
            <a:ext cx="21844000" cy="1557437"/>
          </a:xfrm>
          <a:prstGeom prst="rect">
            <a:avLst/>
          </a:prstGeom>
        </p:spPr>
        <p:txBody>
          <a:bodyPr/>
          <a:lstStyle/>
          <a:p>
            <a:r>
              <a:rPr lang="it-IT"/>
              <a:t>Chiusura un file: </a:t>
            </a:r>
            <a:r>
              <a:rPr lang="it-IT" spc="-348" err="1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rPr>
              <a:t>fclose</a:t>
            </a:r>
            <a:r>
              <a:rPr lang="it-IT" spc="-3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rPr>
              <a:t>()</a:t>
            </a:r>
            <a:r>
              <a:rPr lang="it-IT"/>
              <a:t> </a:t>
            </a:r>
            <a:endParaRPr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F7C4F930-546D-0689-55A5-22F513C8248D}"/>
              </a:ext>
            </a:extLst>
          </p:cNvPr>
          <p:cNvSpPr txBox="1"/>
          <p:nvPr/>
        </p:nvSpPr>
        <p:spPr>
          <a:xfrm>
            <a:off x="1270000" y="2836535"/>
            <a:ext cx="21844000" cy="1056699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857250" indent="-857250">
              <a:buFont typeface="Arial" panose="020B0604020202020204" pitchFamily="34" charset="0"/>
              <a:buChar char="•"/>
            </a:pPr>
            <a:r>
              <a:rPr lang="it-IT" sz="6000"/>
              <a:t>Ogni file aperto deve essere chiuso con </a:t>
            </a:r>
            <a:r>
              <a:rPr lang="it-IT" sz="6000" err="1"/>
              <a:t>fclose</a:t>
            </a:r>
            <a:r>
              <a:rPr lang="it-IT" sz="6000"/>
              <a:t>(). Questa operazione:</a:t>
            </a:r>
          </a:p>
          <a:p>
            <a:r>
              <a:rPr lang="it-IT" sz="6000"/>
              <a:t>	Libera le risorse di sistema</a:t>
            </a:r>
          </a:p>
          <a:p>
            <a:r>
              <a:rPr lang="it-IT" sz="6000"/>
              <a:t>	Garantisce che tutti i dati bufferizzati vengano scritti</a:t>
            </a:r>
          </a:p>
          <a:p>
            <a:r>
              <a:rPr lang="it-IT" sz="6000"/>
              <a:t>	Evita perdite di memoria</a:t>
            </a:r>
          </a:p>
          <a:p>
            <a:r>
              <a:rPr lang="it-IT" sz="6000"/>
              <a:t>	Rispetta i limiti del sistema sui file aperti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it-IT" sz="6000"/>
              <a:t>Dimenticare di chiudere i file può causare problemi di performance e, nei casi peggiori, perdita di dati.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endParaRPr lang="it-IT" sz="6000">
              <a:latin typeface="FreeMono" panose="020F0409020205020404" pitchFamily="49" charset="0"/>
              <a:ea typeface="FreeMono" panose="020F0409020205020404" pitchFamily="49" charset="0"/>
              <a:cs typeface="FreeMono" panose="020F04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7082521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F41CD9-DF40-26B8-DB56-06F3262076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Linguaggio C">
            <a:extLst>
              <a:ext uri="{FF2B5EF4-FFF2-40B4-BE49-F238E27FC236}">
                <a16:creationId xmlns:a16="http://schemas.microsoft.com/office/drawing/2014/main" id="{ACCB84E4-5242-A8E9-9425-5C2FECD053D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21681" y="863600"/>
            <a:ext cx="21844000" cy="1557437"/>
          </a:xfrm>
          <a:prstGeom prst="rect">
            <a:avLst/>
          </a:prstGeom>
        </p:spPr>
        <p:txBody>
          <a:bodyPr/>
          <a:lstStyle/>
          <a:p>
            <a:r>
              <a:rPr lang="it-IT" spc="-348">
                <a:gradFill flip="none" rotWithShape="1">
                  <a:gsLst>
                    <a:gs pos="0">
                      <a:srgbClr val="1E98FD"/>
                    </a:gs>
                    <a:gs pos="100000">
                      <a:srgbClr val="FF00F7"/>
                    </a:gs>
                  </a:gsLst>
                  <a:lin ang="3960000" scaled="0"/>
                </a:gradFill>
              </a:rPr>
              <a:t>Esercizi</a:t>
            </a:r>
            <a:r>
              <a:rPr lang="it-IT"/>
              <a:t> </a:t>
            </a:r>
            <a:endParaRPr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4922FF0-0947-7B62-036C-DF04EFA6A5EE}"/>
              </a:ext>
            </a:extLst>
          </p:cNvPr>
          <p:cNvSpPr txBox="1"/>
          <p:nvPr/>
        </p:nvSpPr>
        <p:spPr>
          <a:xfrm>
            <a:off x="1270000" y="2682648"/>
            <a:ext cx="21844000" cy="1087477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857250" indent="-857250">
              <a:buFont typeface="Arial" panose="020B0604020202020204" pitchFamily="34" charset="0"/>
              <a:buChar char="•"/>
            </a:pPr>
            <a:r>
              <a:rPr lang="it-IT" sz="6000" b="1"/>
              <a:t>Esercizio: rubrica con </a:t>
            </a:r>
            <a:r>
              <a:rPr lang="it-IT" sz="6000" b="1" err="1"/>
              <a:t>struct</a:t>
            </a:r>
            <a:endParaRPr lang="it-IT" sz="6000" b="1"/>
          </a:p>
          <a:p>
            <a:r>
              <a:rPr lang="it-IT" sz="6000"/>
              <a:t>Definire una </a:t>
            </a:r>
            <a:r>
              <a:rPr lang="it-IT" sz="6000" err="1"/>
              <a:t>struct</a:t>
            </a:r>
            <a:r>
              <a:rPr lang="it-IT" sz="6000"/>
              <a:t> Persona</a:t>
            </a:r>
          </a:p>
          <a:p>
            <a:r>
              <a:rPr lang="it-IT" sz="6000"/>
              <a:t>Chiedere nome ed età a </a:t>
            </a:r>
            <a:r>
              <a:rPr lang="it-IT" sz="6000" err="1"/>
              <a:t>N</a:t>
            </a:r>
            <a:r>
              <a:rPr lang="it-IT" sz="6000"/>
              <a:t> persone</a:t>
            </a:r>
          </a:p>
          <a:p>
            <a:r>
              <a:rPr lang="it-IT" sz="6000"/>
              <a:t>Salvare su file </a:t>
            </a:r>
            <a:r>
              <a:rPr lang="it-IT" sz="6000" err="1"/>
              <a:t>rubrica.txt</a:t>
            </a:r>
            <a:r>
              <a:rPr lang="it-IT" sz="6000"/>
              <a:t> usando </a:t>
            </a:r>
            <a:r>
              <a:rPr lang="it-IT" sz="6000" err="1"/>
              <a:t>fprintf</a:t>
            </a:r>
            <a:endParaRPr lang="it-IT" sz="6000"/>
          </a:p>
          <a:p>
            <a:pPr marL="857250" indent="-857250">
              <a:buFont typeface="Arial" panose="020B0604020202020204" pitchFamily="34" charset="0"/>
              <a:buChar char="•"/>
            </a:pPr>
            <a:endParaRPr lang="it-IT" sz="6000"/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it-IT" sz="6000"/>
              <a:t>Esercizio: </a:t>
            </a:r>
            <a:r>
              <a:rPr lang="it-IT" sz="6000" b="1"/>
              <a:t>Archivio studenti</a:t>
            </a:r>
            <a:endParaRPr lang="it-IT" sz="6000"/>
          </a:p>
          <a:p>
            <a:r>
              <a:rPr lang="it-IT" sz="6000"/>
              <a:t>Creare un programma che gestisce un archivio studenti con </a:t>
            </a:r>
            <a:r>
              <a:rPr lang="it-IT" sz="6000" err="1"/>
              <a:t>struct</a:t>
            </a:r>
            <a:r>
              <a:rPr lang="it-IT" sz="6000"/>
              <a:t>, puntatori e salvataggio su file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endParaRPr lang="it-IT" sz="6000">
              <a:latin typeface="FreeMono" panose="020F0409020205020404" pitchFamily="49" charset="0"/>
              <a:ea typeface="FreeMono" panose="020F0409020205020404" pitchFamily="49" charset="0"/>
              <a:cs typeface="FreeMono" panose="020F04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486690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Linguaggio C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it-IT"/>
              <a:t>Concetto base dei puntatori</a:t>
            </a:r>
            <a:endParaRPr/>
          </a:p>
        </p:txBody>
      </p:sp>
      <p:sp>
        <p:nvSpPr>
          <p:cNvPr id="219" name="Cos’è?  Un linguaggio di programmazione compilato, general-purpose e tipizzato staticamente.…"/>
          <p:cNvSpPr txBox="1">
            <a:spLocks noGrp="1"/>
          </p:cNvSpPr>
          <p:nvPr>
            <p:ph type="body" idx="1"/>
          </p:nvPr>
        </p:nvSpPr>
        <p:spPr>
          <a:xfrm>
            <a:off x="1270000" y="3404382"/>
            <a:ext cx="21844000" cy="9295618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it-IT" sz="5400"/>
              <a:t>Cos’è un puntatore? </a:t>
            </a:r>
          </a:p>
          <a:p>
            <a:pPr marL="0" indent="0">
              <a:buNone/>
            </a:pPr>
            <a:r>
              <a:rPr lang="it-IT" sz="5400"/>
              <a:t>Variabile speciale che </a:t>
            </a:r>
            <a:r>
              <a:rPr lang="it-IT" sz="5400" b="1"/>
              <a:t>memorizza l’indirizzo di memoria di un’altra variabile</a:t>
            </a:r>
            <a:r>
              <a:rPr lang="it-IT" sz="5400"/>
              <a:t>.</a:t>
            </a:r>
          </a:p>
          <a:p>
            <a:pPr marL="0" indent="0">
              <a:buNone/>
            </a:pPr>
            <a:endParaRPr lang="it-IT" sz="5400"/>
          </a:p>
          <a:p>
            <a:r>
              <a:rPr lang="it-IT" sz="5400"/>
              <a:t>Operatori fondamentali:</a:t>
            </a:r>
          </a:p>
          <a:p>
            <a:pPr lvl="1"/>
            <a:r>
              <a:rPr lang="it-IT" sz="5400"/>
              <a:t>«</a:t>
            </a:r>
            <a:r>
              <a:rPr lang="it-IT" sz="5400" b="1"/>
              <a:t>&amp;</a:t>
            </a:r>
            <a:r>
              <a:rPr lang="it-IT" sz="5400"/>
              <a:t>» (</a:t>
            </a:r>
            <a:r>
              <a:rPr lang="it-IT" sz="5400" err="1"/>
              <a:t>Address</a:t>
            </a:r>
            <a:r>
              <a:rPr lang="it-IT" sz="5400"/>
              <a:t> of): operatore che ritorna l’indirizzo della variabile</a:t>
            </a:r>
          </a:p>
          <a:p>
            <a:pPr lvl="1"/>
            <a:r>
              <a:rPr lang="it-IT" sz="5400"/>
              <a:t>«*» (</a:t>
            </a:r>
            <a:r>
              <a:rPr lang="it-IT" sz="5400" err="1"/>
              <a:t>Dereference</a:t>
            </a:r>
            <a:r>
              <a:rPr lang="it-IT" sz="5400"/>
              <a:t>): operatore che accede al valore contenuto nell’indirizzo puntato</a:t>
            </a:r>
          </a:p>
          <a:p>
            <a:pPr marL="0" indent="0">
              <a:buNone/>
            </a:pPr>
            <a:endParaRPr sz="5400"/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198022-0D86-7A4D-1CA0-60F5D60AE4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Linguaggio C">
            <a:extLst>
              <a:ext uri="{FF2B5EF4-FFF2-40B4-BE49-F238E27FC236}">
                <a16:creationId xmlns:a16="http://schemas.microsoft.com/office/drawing/2014/main" id="{E10B7429-2117-F483-C891-DBF5920ACC8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it-IT"/>
              <a:t>Concetto base dei puntatori: esempi</a:t>
            </a:r>
            <a:endParaRPr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A1050BC-7F27-B9E2-AC87-7496BB51143D}"/>
              </a:ext>
            </a:extLst>
          </p:cNvPr>
          <p:cNvSpPr txBox="1"/>
          <p:nvPr/>
        </p:nvSpPr>
        <p:spPr>
          <a:xfrm>
            <a:off x="6896100" y="5940584"/>
            <a:ext cx="102657" cy="114903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2438400" rtl="0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it-IT" sz="4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Graphik"/>
              <a:ea typeface="Graphik"/>
              <a:cs typeface="Graphik"/>
              <a:sym typeface="Graphik"/>
            </a:endParaRPr>
          </a:p>
        </p:txBody>
      </p:sp>
      <p:pic>
        <p:nvPicPr>
          <p:cNvPr id="6" name="Immagine 5" descr="Immagine che contiene testo, software, Software multimediale, Icona del computer&#10;&#10;Il contenuto generato dall'IA potrebbe non essere corretto.">
            <a:extLst>
              <a:ext uri="{FF2B5EF4-FFF2-40B4-BE49-F238E27FC236}">
                <a16:creationId xmlns:a16="http://schemas.microsoft.com/office/drawing/2014/main" id="{A0FA8742-9E6D-62DD-A514-D2DBEAB0EE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01" y="1591518"/>
            <a:ext cx="21843999" cy="12753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877862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BA4824-6362-87F6-21B3-38C232FA88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Linguaggio C">
            <a:extLst>
              <a:ext uri="{FF2B5EF4-FFF2-40B4-BE49-F238E27FC236}">
                <a16:creationId xmlns:a16="http://schemas.microsoft.com/office/drawing/2014/main" id="{226C1000-A8D3-2581-3279-960322275F4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it-IT"/>
              <a:t>Concetto base dei puntatori: esempi</a:t>
            </a:r>
            <a:endParaRPr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2EFA8998-4F0F-10A5-A055-EA4C9C9A0C1D}"/>
              </a:ext>
            </a:extLst>
          </p:cNvPr>
          <p:cNvSpPr txBox="1"/>
          <p:nvPr/>
        </p:nvSpPr>
        <p:spPr>
          <a:xfrm>
            <a:off x="6896100" y="5940584"/>
            <a:ext cx="102657" cy="114903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2438400" rtl="0" fontAlgn="auto" latinLnBrk="0" hangingPunc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it-IT" sz="4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Graphik"/>
              <a:ea typeface="Graphik"/>
              <a:cs typeface="Graphik"/>
              <a:sym typeface="Graphik"/>
            </a:endParaRPr>
          </a:p>
        </p:txBody>
      </p:sp>
      <p:pic>
        <p:nvPicPr>
          <p:cNvPr id="4" name="Immagine 3" descr="Immagine che contiene testo, software, Software multimediale, Icona del computer&#10;&#10;Il contenuto generato dall'IA potrebbe non essere corretto.">
            <a:extLst>
              <a:ext uri="{FF2B5EF4-FFF2-40B4-BE49-F238E27FC236}">
                <a16:creationId xmlns:a16="http://schemas.microsoft.com/office/drawing/2014/main" id="{B135CDB2-36DD-7829-010A-D6BB165D04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2446" y="1591518"/>
            <a:ext cx="21119108" cy="12330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321082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E318C7-ECA4-406A-2F44-FD4883FD94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Linguaggio C">
            <a:extLst>
              <a:ext uri="{FF2B5EF4-FFF2-40B4-BE49-F238E27FC236}">
                <a16:creationId xmlns:a16="http://schemas.microsoft.com/office/drawing/2014/main" id="{719FC8D7-AB53-118E-A0D1-EB0488984A9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it-IT"/>
              <a:t>Buone pratiche per l’inizializzazione</a:t>
            </a:r>
            <a:endParaRPr/>
          </a:p>
        </p:txBody>
      </p:sp>
      <p:sp>
        <p:nvSpPr>
          <p:cNvPr id="219" name="Cos’è?  Un linguaggio di programmazione compilato, general-purpose e tipizzato staticamente.…">
            <a:extLst>
              <a:ext uri="{FF2B5EF4-FFF2-40B4-BE49-F238E27FC236}">
                <a16:creationId xmlns:a16="http://schemas.microsoft.com/office/drawing/2014/main" id="{56B2DB22-4D8C-5AD8-FE25-2FFEC8046AE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270000" y="3404382"/>
            <a:ext cx="21844000" cy="929561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5400" err="1">
                <a:latin typeface="FreeMono" panose="020F0409020205020404" pitchFamily="49" charset="0"/>
                <a:ea typeface="FreeMono" panose="020F0409020205020404" pitchFamily="49" charset="0"/>
                <a:cs typeface="FreeMono" panose="020F0409020205020404" pitchFamily="49" charset="0"/>
              </a:rPr>
              <a:t>int</a:t>
            </a:r>
            <a:r>
              <a:rPr lang="it-IT" sz="5400">
                <a:latin typeface="FreeMono" panose="020F0409020205020404" pitchFamily="49" charset="0"/>
                <a:ea typeface="FreeMono" panose="020F0409020205020404" pitchFamily="49" charset="0"/>
                <a:cs typeface="FreeMono" panose="020F0409020205020404" pitchFamily="49" charset="0"/>
              </a:rPr>
              <a:t> x = 100;</a:t>
            </a:r>
          </a:p>
          <a:p>
            <a:r>
              <a:rPr lang="it-IT" sz="5400"/>
              <a:t>Inizializzazione diretta: </a:t>
            </a:r>
            <a:br>
              <a:rPr lang="it-IT" sz="5400"/>
            </a:br>
            <a:r>
              <a:rPr lang="it-IT" sz="5400" b="1" err="1">
                <a:latin typeface="FreeMono" panose="020F0409020205020404" pitchFamily="49" charset="0"/>
                <a:ea typeface="FreeMono" panose="020F0409020205020404" pitchFamily="49" charset="0"/>
                <a:cs typeface="FreeMono" panose="020F0409020205020404" pitchFamily="49" charset="0"/>
              </a:rPr>
              <a:t>int</a:t>
            </a:r>
            <a:r>
              <a:rPr lang="it-IT" sz="5400" b="1">
                <a:latin typeface="FreeMono" panose="020F0409020205020404" pitchFamily="49" charset="0"/>
                <a:ea typeface="FreeMono" panose="020F0409020205020404" pitchFamily="49" charset="0"/>
                <a:cs typeface="FreeMono" panose="020F0409020205020404" pitchFamily="49" charset="0"/>
              </a:rPr>
              <a:t>* ptr1 = &amp;x;</a:t>
            </a:r>
            <a:br>
              <a:rPr lang="it-IT" sz="5400"/>
            </a:br>
            <a:endParaRPr lang="it-IT" sz="5400"/>
          </a:p>
          <a:p>
            <a:r>
              <a:rPr lang="it-IT" sz="5400"/>
              <a:t>Dichiarazione e assegnazione separata:</a:t>
            </a:r>
            <a:br>
              <a:rPr lang="it-IT" sz="5400"/>
            </a:br>
            <a:r>
              <a:rPr lang="it-IT" sz="5400" b="1" err="1">
                <a:latin typeface="FreeMono" panose="020F0409020205020404" pitchFamily="49" charset="0"/>
                <a:ea typeface="FreeMono" panose="020F0409020205020404" pitchFamily="49" charset="0"/>
                <a:cs typeface="FreeMono" panose="020F0409020205020404" pitchFamily="49" charset="0"/>
              </a:rPr>
              <a:t>int</a:t>
            </a:r>
            <a:r>
              <a:rPr lang="it-IT" sz="5400" b="1">
                <a:latin typeface="FreeMono" panose="020F0409020205020404" pitchFamily="49" charset="0"/>
                <a:ea typeface="FreeMono" panose="020F0409020205020404" pitchFamily="49" charset="0"/>
                <a:cs typeface="FreeMono" panose="020F0409020205020404" pitchFamily="49" charset="0"/>
              </a:rPr>
              <a:t> *ptr2;</a:t>
            </a:r>
            <a:br>
              <a:rPr lang="it-IT" sz="5400" b="1">
                <a:latin typeface="FreeMono" panose="020F0409020205020404" pitchFamily="49" charset="0"/>
                <a:ea typeface="FreeMono" panose="020F0409020205020404" pitchFamily="49" charset="0"/>
                <a:cs typeface="FreeMono" panose="020F0409020205020404" pitchFamily="49" charset="0"/>
              </a:rPr>
            </a:br>
            <a:r>
              <a:rPr lang="it-IT" sz="5400" b="1">
                <a:latin typeface="FreeMono" panose="020F0409020205020404" pitchFamily="49" charset="0"/>
                <a:ea typeface="FreeMono" panose="020F0409020205020404" pitchFamily="49" charset="0"/>
                <a:cs typeface="FreeMono" panose="020F0409020205020404" pitchFamily="49" charset="0"/>
              </a:rPr>
              <a:t>ptr2 = &amp;x</a:t>
            </a:r>
          </a:p>
          <a:p>
            <a:r>
              <a:rPr lang="it-IT" sz="5400"/>
              <a:t>Inizializzazione a NULL per sicurezza</a:t>
            </a:r>
            <a:br>
              <a:rPr lang="it-IT" sz="5400"/>
            </a:br>
            <a:r>
              <a:rPr lang="it-IT" sz="5400" b="1" err="1">
                <a:latin typeface="FreeMono" panose="020F0409020205020404" pitchFamily="49" charset="0"/>
                <a:ea typeface="FreeMono" panose="020F0409020205020404" pitchFamily="49" charset="0"/>
                <a:cs typeface="FreeMono" panose="020F0409020205020404" pitchFamily="49" charset="0"/>
              </a:rPr>
              <a:t>int</a:t>
            </a:r>
            <a:r>
              <a:rPr lang="it-IT" sz="5400" b="1">
                <a:latin typeface="FreeMono" panose="020F0409020205020404" pitchFamily="49" charset="0"/>
                <a:ea typeface="FreeMono" panose="020F0409020205020404" pitchFamily="49" charset="0"/>
                <a:cs typeface="FreeMono" panose="020F0409020205020404" pitchFamily="49" charset="0"/>
              </a:rPr>
              <a:t> *ptr3 = NULL;</a:t>
            </a:r>
          </a:p>
        </p:txBody>
      </p:sp>
    </p:spTree>
    <p:extLst>
      <p:ext uri="{BB962C8B-B14F-4D97-AF65-F5344CB8AC3E}">
        <p14:creationId xmlns:p14="http://schemas.microsoft.com/office/powerpoint/2010/main" val="3026685360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D72FA8-D627-3867-9889-2ADE3801A1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Linguaggio C">
            <a:extLst>
              <a:ext uri="{FF2B5EF4-FFF2-40B4-BE49-F238E27FC236}">
                <a16:creationId xmlns:a16="http://schemas.microsoft.com/office/drawing/2014/main" id="{59BD52AA-8FF8-0AC6-021C-66AE9381A21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it-IT"/>
              <a:t>Buone pratiche per l’inizializzazione</a:t>
            </a:r>
            <a:endParaRPr/>
          </a:p>
        </p:txBody>
      </p:sp>
      <p:pic>
        <p:nvPicPr>
          <p:cNvPr id="5" name="Immagine 4" descr="Immagine che contiene testo, software, Software multimediale, Software per la grafica&#10;&#10;Il contenuto generato dall'IA potrebbe non essere corretto.">
            <a:extLst>
              <a:ext uri="{FF2B5EF4-FFF2-40B4-BE49-F238E27FC236}">
                <a16:creationId xmlns:a16="http://schemas.microsoft.com/office/drawing/2014/main" id="{C770E75A-355C-1394-5790-383E793C7F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0105" y="2370237"/>
            <a:ext cx="21203790" cy="12329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650038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E5114E-A079-189A-9A57-B69BFC27DC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Linguaggio C">
            <a:extLst>
              <a:ext uri="{FF2B5EF4-FFF2-40B4-BE49-F238E27FC236}">
                <a16:creationId xmlns:a16="http://schemas.microsoft.com/office/drawing/2014/main" id="{98FA3B37-0CB3-7A8E-049E-FC68C4E8067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it-IT"/>
              <a:t>Buone pratiche per l’inizializzazione</a:t>
            </a:r>
            <a:endParaRPr/>
          </a:p>
        </p:txBody>
      </p:sp>
      <p:pic>
        <p:nvPicPr>
          <p:cNvPr id="3" name="Immagine 2" descr="Immagine che contiene testo, schermata, software, Software multimediale&#10;&#10;Il contenuto generato dall'IA potrebbe non essere corretto.">
            <a:extLst>
              <a:ext uri="{FF2B5EF4-FFF2-40B4-BE49-F238E27FC236}">
                <a16:creationId xmlns:a16="http://schemas.microsoft.com/office/drawing/2014/main" id="{699DAA81-8EE8-62AA-81E0-ED1BD8F6B9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536" y="1976529"/>
            <a:ext cx="22054928" cy="12824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431705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8CD0BE-4BBA-3704-C467-E20CF1907C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econdo esercizio">
            <a:extLst>
              <a:ext uri="{FF2B5EF4-FFF2-40B4-BE49-F238E27FC236}">
                <a16:creationId xmlns:a16="http://schemas.microsoft.com/office/drawing/2014/main" id="{47B01040-D9C1-19AC-2FD7-489D6168746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366000" y="-1401688"/>
            <a:ext cx="9652000" cy="3200202"/>
          </a:xfrm>
          <a:prstGeom prst="rect">
            <a:avLst/>
          </a:prstGeom>
        </p:spPr>
        <p:txBody>
          <a:bodyPr/>
          <a:lstStyle/>
          <a:p>
            <a:r>
              <a:rPr lang="it-IT"/>
              <a:t>Altri esercizi</a:t>
            </a:r>
            <a:endParaRPr/>
          </a:p>
        </p:txBody>
      </p:sp>
      <p:sp>
        <p:nvSpPr>
          <p:cNvPr id="299" name="Dato un numero intero come input, il programma deve restituire prima il suo precedente, poi il suo successivo, infine il doppio del numero inserito.">
            <a:extLst>
              <a:ext uri="{FF2B5EF4-FFF2-40B4-BE49-F238E27FC236}">
                <a16:creationId xmlns:a16="http://schemas.microsoft.com/office/drawing/2014/main" id="{5A21DD31-6C0E-7BF2-D482-75F257E6A36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>
          <a:xfrm>
            <a:off x="806824" y="2653108"/>
            <a:ext cx="22842070" cy="10560867"/>
          </a:xfrm>
          <a:prstGeom prst="rect">
            <a:avLst/>
          </a:prstGeom>
        </p:spPr>
        <p:txBody>
          <a:bodyPr>
            <a:normAutofit/>
          </a:bodyPr>
          <a:lstStyle/>
          <a:p>
            <a:pPr algn="l"/>
            <a:r>
              <a:rPr lang="it-IT" sz="9600"/>
              <a:t>Scrivere un programma che utilizza una funzione che prende come parametri due  interi e scambia i loro valori.</a:t>
            </a:r>
          </a:p>
          <a:p>
            <a:pPr algn="l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12414716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31_ColorGradientLight">
  <a:themeElements>
    <a:clrScheme name="31_ColorGradientLigh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1_ColorGradientLight">
      <a:majorFont>
        <a:latin typeface="Graphik Semibold"/>
        <a:ea typeface="Graphik Semibold"/>
        <a:cs typeface="Graphik Semibold"/>
      </a:majorFont>
      <a:minorFont>
        <a:latin typeface="Graphik Semibold"/>
        <a:ea typeface="Graphik Semibold"/>
        <a:cs typeface="Graphik Semibold"/>
      </a:minorFont>
    </a:fontScheme>
    <a:fmtScheme name="31_ColorGradient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Graphik-Medium"/>
            <a:ea typeface="Graphik-Medium"/>
            <a:cs typeface="Graphik-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4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31_ColorGradientLight">
  <a:themeElements>
    <a:clrScheme name="31_ColorGradientLight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31_ColorGradientLight">
      <a:majorFont>
        <a:latin typeface="Graphik Semibold"/>
        <a:ea typeface="Graphik Semibold"/>
        <a:cs typeface="Graphik Semibold"/>
      </a:majorFont>
      <a:minorFont>
        <a:latin typeface="Graphik Semibold"/>
        <a:ea typeface="Graphik Semibold"/>
        <a:cs typeface="Graphik Semibold"/>
      </a:minorFont>
    </a:fontScheme>
    <a:fmtScheme name="31_ColorGradient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Graphik-Medium"/>
            <a:ea typeface="Graphik-Medium"/>
            <a:cs typeface="Graphik-Medium"/>
            <a:sym typeface="Graphik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4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Graphik"/>
            <a:ea typeface="Graphik"/>
            <a:cs typeface="Graphik"/>
            <a:sym typeface="Graphik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1795</Words>
  <Application>Microsoft Macintosh PowerPoint</Application>
  <PresentationFormat>Personalizzato</PresentationFormat>
  <Paragraphs>169</Paragraphs>
  <Slides>25</Slides>
  <Notes>23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25</vt:i4>
      </vt:variant>
    </vt:vector>
  </HeadingPairs>
  <TitlesOfParts>
    <vt:vector size="32" baseType="lpstr">
      <vt:lpstr>Arial</vt:lpstr>
      <vt:lpstr>FreeMono</vt:lpstr>
      <vt:lpstr>Graphik</vt:lpstr>
      <vt:lpstr>Graphik Semibold</vt:lpstr>
      <vt:lpstr>Graphik-Medium</vt:lpstr>
      <vt:lpstr>Helvetica Neue</vt:lpstr>
      <vt:lpstr>31_ColorGradientLight</vt:lpstr>
      <vt:lpstr>Eco-design Digitale di Base per i servizi ICT</vt:lpstr>
      <vt:lpstr>Obiettivi della lezione</vt:lpstr>
      <vt:lpstr>Concetto base dei puntatori</vt:lpstr>
      <vt:lpstr>Concetto base dei puntatori: esempi</vt:lpstr>
      <vt:lpstr>Concetto base dei puntatori: esempi</vt:lpstr>
      <vt:lpstr>Buone pratiche per l’inizializzazione</vt:lpstr>
      <vt:lpstr>Buone pratiche per l’inizializzazione</vt:lpstr>
      <vt:lpstr>Buone pratiche per l’inizializzazione</vt:lpstr>
      <vt:lpstr>Altri esercizi</vt:lpstr>
      <vt:lpstr>Puntatori e Array</vt:lpstr>
      <vt:lpstr>Gestione memoria: Stack vs Heap</vt:lpstr>
      <vt:lpstr>Gestione memoria: Stack vs Heap</vt:lpstr>
      <vt:lpstr>Gestione Stack</vt:lpstr>
      <vt:lpstr>Gestione Heap</vt:lpstr>
      <vt:lpstr>Strutture di dati in C: struct </vt:lpstr>
      <vt:lpstr>Sintassi struct</vt:lpstr>
      <vt:lpstr>Operare con le struct</vt:lpstr>
      <vt:lpstr>Struct e funzioni</vt:lpstr>
      <vt:lpstr>Accesso ai file in C</vt:lpstr>
      <vt:lpstr>Aprire un file: fopen() </vt:lpstr>
      <vt:lpstr>Aprire un file: fopen() </vt:lpstr>
      <vt:lpstr>Stampare su un file: fprintf() </vt:lpstr>
      <vt:lpstr>Leggere da un file: fscanf() </vt:lpstr>
      <vt:lpstr>Chiusura un file: fclose() </vt:lpstr>
      <vt:lpstr>Esercizi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Eco-design Digitale di Base per i servizi ICT</dc:title>
  <cp:lastModifiedBy>Massimo Giaccone</cp:lastModifiedBy>
  <cp:revision>2</cp:revision>
  <dcterms:modified xsi:type="dcterms:W3CDTF">2025-06-11T16:41:37Z</dcterms:modified>
</cp:coreProperties>
</file>

<file path=docProps/thumbnail.jpeg>
</file>